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5"/>
  </p:notesMasterIdLst>
  <p:handoutMasterIdLst>
    <p:handoutMasterId r:id="rId76"/>
  </p:handoutMasterIdLst>
  <p:sldIdLst>
    <p:sldId id="301" r:id="rId2"/>
    <p:sldId id="278" r:id="rId3"/>
    <p:sldId id="372" r:id="rId4"/>
    <p:sldId id="279" r:id="rId5"/>
    <p:sldId id="280" r:id="rId6"/>
    <p:sldId id="373" r:id="rId7"/>
    <p:sldId id="282" r:id="rId8"/>
    <p:sldId id="283" r:id="rId9"/>
    <p:sldId id="376" r:id="rId10"/>
    <p:sldId id="375" r:id="rId11"/>
    <p:sldId id="286" r:id="rId12"/>
    <p:sldId id="287" r:id="rId13"/>
    <p:sldId id="377" r:id="rId14"/>
    <p:sldId id="288" r:id="rId15"/>
    <p:sldId id="289" r:id="rId16"/>
    <p:sldId id="290" r:id="rId17"/>
    <p:sldId id="353" r:id="rId18"/>
    <p:sldId id="291" r:id="rId19"/>
    <p:sldId id="292" r:id="rId20"/>
    <p:sldId id="293" r:id="rId21"/>
    <p:sldId id="378" r:id="rId22"/>
    <p:sldId id="379" r:id="rId23"/>
    <p:sldId id="294" r:id="rId24"/>
    <p:sldId id="295" r:id="rId25"/>
    <p:sldId id="393" r:id="rId26"/>
    <p:sldId id="380" r:id="rId27"/>
    <p:sldId id="381" r:id="rId28"/>
    <p:sldId id="382" r:id="rId29"/>
    <p:sldId id="383" r:id="rId30"/>
    <p:sldId id="354" r:id="rId31"/>
    <p:sldId id="355" r:id="rId32"/>
    <p:sldId id="296" r:id="rId33"/>
    <p:sldId id="297" r:id="rId34"/>
    <p:sldId id="298" r:id="rId35"/>
    <p:sldId id="299" r:id="rId36"/>
    <p:sldId id="302" r:id="rId37"/>
    <p:sldId id="384" r:id="rId38"/>
    <p:sldId id="306" r:id="rId39"/>
    <p:sldId id="366" r:id="rId40"/>
    <p:sldId id="308" r:id="rId41"/>
    <p:sldId id="368" r:id="rId42"/>
    <p:sldId id="369" r:id="rId43"/>
    <p:sldId id="385" r:id="rId44"/>
    <p:sldId id="387" r:id="rId45"/>
    <p:sldId id="388" r:id="rId46"/>
    <p:sldId id="386" r:id="rId47"/>
    <p:sldId id="311" r:id="rId48"/>
    <p:sldId id="315" r:id="rId49"/>
    <p:sldId id="370" r:id="rId50"/>
    <p:sldId id="371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367" r:id="rId59"/>
    <p:sldId id="389" r:id="rId60"/>
    <p:sldId id="326" r:id="rId61"/>
    <p:sldId id="327" r:id="rId62"/>
    <p:sldId id="328" r:id="rId63"/>
    <p:sldId id="341" r:id="rId64"/>
    <p:sldId id="330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39" r:id="rId73"/>
    <p:sldId id="340" r:id="rId74"/>
  </p:sldIdLst>
  <p:sldSz cx="9144000" cy="6858000" type="screen4x3"/>
  <p:notesSz cx="7026275" cy="9312275"/>
  <p:custDataLst>
    <p:tags r:id="rId78"/>
  </p:custDataLst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0128"/>
    <a:srgbClr val="714400"/>
    <a:srgbClr val="F95AB7"/>
    <a:srgbClr val="00AE00"/>
    <a:srgbClr val="A1B8F7"/>
    <a:srgbClr val="FB89CD"/>
    <a:srgbClr val="311848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3328" y="-18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notesMaster" Target="notesMasters/notesMaster1.xml"/><Relationship Id="rId76" Type="http://schemas.openxmlformats.org/officeDocument/2006/relationships/handoutMaster" Target="handoutMasters/handoutMaster1.xml"/><Relationship Id="rId77" Type="http://schemas.openxmlformats.org/officeDocument/2006/relationships/printerSettings" Target="printerSettings/printerSettings1.bin"/><Relationship Id="rId78" Type="http://schemas.openxmlformats.org/officeDocument/2006/relationships/tags" Target="tags/tag1.xml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5088" y="93663"/>
            <a:ext cx="1982787" cy="306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382" tIns="45381" rIns="92382" bIns="45381" anchor="ctr">
            <a:spAutoFit/>
          </a:bodyPr>
          <a:lstStyle/>
          <a:p>
            <a:pPr defTabSz="933450">
              <a:defRPr/>
            </a:pPr>
            <a:r>
              <a:rPr lang="en-US" sz="1400">
                <a:latin typeface="Arial" charset="0"/>
              </a:rPr>
              <a:t>The American College</a:t>
            </a: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553200" y="8910638"/>
            <a:ext cx="406400" cy="306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382" tIns="45381" rIns="92382" bIns="45381" anchor="ctr">
            <a:spAutoFit/>
          </a:bodyPr>
          <a:lstStyle/>
          <a:p>
            <a:pPr algn="r" defTabSz="933450">
              <a:defRPr/>
            </a:pPr>
            <a:fld id="{5D910AD5-A743-4000-8924-D3E95D2AF4D0}" type="slidenum">
              <a:rPr lang="en-US" sz="1400">
                <a:latin typeface="Arial" charset="0"/>
              </a:rPr>
              <a:pPr algn="r" defTabSz="933450">
                <a:defRPr/>
              </a:pPr>
              <a:t>‹#›</a:t>
            </a:fld>
            <a:endParaRPr lang="en-US" sz="1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799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704850"/>
            <a:ext cx="4637087" cy="3478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22775"/>
            <a:ext cx="5154612" cy="419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382" tIns="45381" rIns="92382" bIns="453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2556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0419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55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  <p:sp>
        <p:nvSpPr>
          <p:cNvPr id="8294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6" r="1234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8686800" y="6096000"/>
            <a:ext cx="396875" cy="301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>
            <a:spAutoFit/>
          </a:bodyPr>
          <a:lstStyle/>
          <a:p>
            <a:pPr algn="r">
              <a:defRPr/>
            </a:pPr>
            <a:fld id="{C13E4CFB-0C62-4A58-8190-7D3F2B122F16}" type="slidenum">
              <a:rPr lang="en-US" sz="1400">
                <a:solidFill>
                  <a:schemeClr val="bg2"/>
                </a:solidFill>
                <a:latin typeface="Arial" charset="0"/>
              </a:rPr>
              <a:pPr algn="r">
                <a:defRPr/>
              </a:pPr>
              <a:t>‹#›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 i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H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2000"/>
        <a:buFont typeface="Monotype Sorts" pitchFamily="2" charset="2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26"/>
          <p:cNvSpPr>
            <a:spLocks noChangeArrowheads="1"/>
          </p:cNvSpPr>
          <p:nvPr/>
        </p:nvSpPr>
        <p:spPr bwMode="auto">
          <a:xfrm>
            <a:off x="3733800" y="4191000"/>
            <a:ext cx="49530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r">
              <a:defRPr/>
            </a:pPr>
            <a:r>
              <a:rPr lang="en-US" sz="4800" b="1" i="1" dirty="0">
                <a:solidFill>
                  <a:schemeClr val="bg2"/>
                </a:solidFill>
                <a:latin typeface="Arial" charset="0"/>
              </a:rPr>
              <a:t>HS330</a:t>
            </a:r>
            <a:r>
              <a:rPr lang="en-US" sz="4800" i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/>
            </a:r>
            <a:br>
              <a:rPr lang="en-US" sz="4800" i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</a:br>
            <a:endParaRPr lang="en-US" sz="3200" b="1" i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2051" name="Text Box 1027"/>
          <p:cNvSpPr txBox="1">
            <a:spLocks noChangeArrowheads="1"/>
          </p:cNvSpPr>
          <p:nvPr/>
        </p:nvSpPr>
        <p:spPr bwMode="auto">
          <a:xfrm>
            <a:off x="231775" y="533400"/>
            <a:ext cx="5711825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  <a:latin typeface="Tahoma" pitchFamily="34" charset="0"/>
              </a:rPr>
              <a:t>The American College</a:t>
            </a:r>
          </a:p>
          <a:p>
            <a:r>
              <a:rPr lang="en-US" sz="1600" b="1" i="1" dirty="0">
                <a:solidFill>
                  <a:schemeClr val="bg2"/>
                </a:solidFill>
                <a:latin typeface="Tahoma" pitchFamily="34" charset="0"/>
              </a:rPr>
              <a:t>The Solomon S. Huebner School</a:t>
            </a:r>
          </a:p>
        </p:txBody>
      </p:sp>
      <p:sp>
        <p:nvSpPr>
          <p:cNvPr id="82948" name="Rectangle 1028"/>
          <p:cNvSpPr>
            <a:spLocks noChangeArrowheads="1"/>
          </p:cNvSpPr>
          <p:nvPr/>
        </p:nvSpPr>
        <p:spPr bwMode="auto">
          <a:xfrm>
            <a:off x="304800" y="2209800"/>
            <a:ext cx="85344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buFont typeface="Wingdings 3" pitchFamily="18" charset="2"/>
              <a:buNone/>
              <a:tabLst>
                <a:tab pos="517525" algn="l"/>
              </a:tabLst>
              <a:defRPr/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Fundamentals of Estate Planning</a:t>
            </a:r>
            <a:br>
              <a:rPr lang="en-US" sz="3600" b="1" dirty="0">
                <a:solidFill>
                  <a:schemeClr val="bg2"/>
                </a:solidFill>
                <a:latin typeface="Tahoma" pitchFamily="34" charset="0"/>
              </a:rPr>
            </a:br>
            <a:endParaRPr lang="en-US" sz="2400" b="1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304800" y="2209800"/>
            <a:ext cx="86106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tabLst>
                <a:tab pos="517525" algn="l"/>
              </a:tabLst>
              <a:defRPr/>
            </a:pPr>
            <a:r>
              <a:rPr lang="en-US" sz="2800" b="1" dirty="0">
                <a:solidFill>
                  <a:schemeClr val="bg1"/>
                </a:solidFill>
                <a:latin typeface="Tahoma" pitchFamily="34" charset="0"/>
                <a:sym typeface="Wingdings 3" pitchFamily="18" charset="2"/>
              </a:rPr>
              <a:t>Chapter  7</a:t>
            </a:r>
            <a:r>
              <a:rPr lang="en-US" sz="32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   </a:t>
            </a:r>
          </a:p>
          <a:p>
            <a:pPr marL="517525" indent="-517525">
              <a:tabLst>
                <a:tab pos="517525" algn="l"/>
              </a:tabLst>
              <a:defRPr/>
            </a:pPr>
            <a:endParaRPr lang="en-US" sz="3200" b="1" dirty="0">
              <a:solidFill>
                <a:schemeClr val="bg2"/>
              </a:solidFill>
              <a:latin typeface="Tahoma" pitchFamily="34" charset="0"/>
              <a:sym typeface="Wingdings 3" pitchFamily="18" charset="2"/>
            </a:endParaRPr>
          </a:p>
          <a:p>
            <a:pPr marL="517525" indent="-517525" algn="ctr">
              <a:tabLst>
                <a:tab pos="517525" algn="l"/>
              </a:tabLst>
              <a:defRPr/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Federal Gift Taxation</a:t>
            </a:r>
            <a:endParaRPr lang="en-US" sz="3600" b="1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87630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Purpose, Nature, Scope of Gift Tax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609600" y="1447800"/>
            <a:ext cx="8153400" cy="41672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1638" indent="-401638">
              <a:spcBef>
                <a:spcPct val="20000"/>
              </a:spcBef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Purpose:</a:t>
            </a:r>
          </a:p>
          <a:p>
            <a:pPr marL="401638" indent="-401638">
              <a:spcBef>
                <a:spcPct val="20000"/>
              </a:spcBef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Deter individuals from gifting entire estates during lifetime to avoid 	estate taxation at death </a:t>
            </a:r>
          </a:p>
          <a:p>
            <a:pPr marL="401638" indent="-401638">
              <a:spcBef>
                <a:spcPct val="20000"/>
              </a:spcBef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Prevent income tax shifting</a:t>
            </a:r>
          </a:p>
          <a:p>
            <a:pPr marL="401638" indent="-401638">
              <a:spcBef>
                <a:spcPct val="20000"/>
              </a:spcBef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Nature:</a:t>
            </a:r>
            <a:b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</a:b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Excise tax – privilege to transfer property</a:t>
            </a:r>
          </a:p>
          <a:p>
            <a:pPr marL="401638" indent="-401638">
              <a:spcBef>
                <a:spcPct val="20000"/>
              </a:spcBef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Based on value transferred</a:t>
            </a:r>
          </a:p>
          <a:p>
            <a:pPr marL="401638" indent="-401638">
              <a:spcBef>
                <a:spcPct val="20000"/>
              </a:spcBef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Combines both gift and estate tax systems using common tax rates</a:t>
            </a:r>
          </a:p>
          <a:p>
            <a:pPr marL="401638" indent="-401638">
              <a:spcBef>
                <a:spcPct val="20000"/>
              </a:spcBef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Scope</a:t>
            </a:r>
          </a:p>
          <a:p>
            <a:pPr marL="401638" indent="-401638">
              <a:spcBef>
                <a:spcPct val="20000"/>
              </a:spcBef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All gratuitous transfers of property or interests</a:t>
            </a:r>
          </a:p>
        </p:txBody>
      </p:sp>
    </p:spTree>
    <p:extLst>
      <p:ext uri="{BB962C8B-B14F-4D97-AF65-F5344CB8AC3E}">
        <p14:creationId xmlns:p14="http://schemas.microsoft.com/office/powerpoint/2010/main" val="39954002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8534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The Advantages of Gifting</a:t>
            </a:r>
            <a:endParaRPr lang="en-US" sz="3600" dirty="0" smtClean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04800" y="1219200"/>
            <a:ext cx="8610600" cy="4572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57200" indent="-457200" algn="l"/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</a:t>
            </a:r>
            <a:r>
              <a:rPr lang="en-US" sz="24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$14,000 </a:t>
            </a:r>
            <a:r>
              <a:rPr lang="en-US" sz="18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(2013)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Federal Gift Tax Annual Exclusion</a:t>
            </a:r>
          </a:p>
          <a:p>
            <a:pPr marL="457200" indent="-457200" algn="l"/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($28,000 if gift splitting)</a:t>
            </a:r>
          </a:p>
          <a:p>
            <a:pPr marL="457200" indent="-457200" algn="l"/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 algn="l"/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 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Gross Up Rule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gift </a:t>
            </a:r>
            <a:r>
              <a:rPr lang="en-US" sz="24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paid at least 3 years       	before donor’s death avoids </a:t>
            </a:r>
            <a:r>
              <a:rPr lang="en-US" sz="24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gross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estate inclusion</a:t>
            </a:r>
          </a:p>
          <a:p>
            <a:pPr marL="457200" indent="-457200" algn="l"/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 algn="l"/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  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Appreciation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avoids </a:t>
            </a:r>
            <a:r>
              <a:rPr lang="en-US" sz="2400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estate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tax</a:t>
            </a:r>
          </a:p>
          <a:p>
            <a:pPr marL="457200" indent="-457200" algn="l"/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 algn="l"/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 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Income Tax Savings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- high income tax bracket  	donor to lower bracket </a:t>
            </a:r>
            <a:r>
              <a:rPr lang="en-US" sz="2400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 algn="l"/>
            <a:endParaRPr lang="en-US" sz="2400" dirty="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8534400" cy="8382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The Advantages of Gifting</a:t>
            </a:r>
            <a:b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28600" y="2057400"/>
            <a:ext cx="8915400" cy="3581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346075" indent="-346075"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5. </a:t>
            </a:r>
            <a:r>
              <a:rPr lang="en-US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Achievement of Other Favorable Tax Treatment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indent="-346075" algn="l">
              <a:buClrTx/>
              <a:buSzPct val="80000"/>
              <a:buFont typeface="Wingdings 3" pitchFamily="18" charset="2"/>
              <a:buChar char="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IRC Section 303 stock redemption</a:t>
            </a:r>
          </a:p>
          <a:p>
            <a:pPr marL="346075" indent="-346075" algn="l">
              <a:buClrTx/>
              <a:buSzPct val="80000"/>
              <a:buFont typeface="Wingdings 3" pitchFamily="18" charset="2"/>
              <a:buChar char="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IRC Section 6166 estate tax installment payouts </a:t>
            </a:r>
          </a:p>
          <a:p>
            <a:pPr marL="346075" indent="-346075" algn="l">
              <a:buClrTx/>
              <a:buSzPct val="80000"/>
              <a:buFont typeface="Wingdings 3" pitchFamily="18" charset="2"/>
              <a:buChar char="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IRC Section </a:t>
            </a:r>
            <a:r>
              <a:rPr lang="en-US" sz="2400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2032A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special-use valuation</a:t>
            </a:r>
          </a:p>
          <a:p>
            <a:pPr marL="346075" indent="-346075" algn="l"/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6075" indent="-346075"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6. Basic Credit Amount Leverage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79248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Appreciation Avoids Estate Tax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04800" y="3124200"/>
            <a:ext cx="8686800" cy="914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Appreciation occurs under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donee’s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 ownership </a:t>
            </a:r>
          </a:p>
        </p:txBody>
      </p:sp>
    </p:spTree>
    <p:extLst>
      <p:ext uri="{BB962C8B-B14F-4D97-AF65-F5344CB8AC3E}">
        <p14:creationId xmlns:p14="http://schemas.microsoft.com/office/powerpoint/2010/main" val="11661761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057400" y="2819400"/>
            <a:ext cx="5181600" cy="1981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342900" indent="-342900"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Annual exclusion</a:t>
            </a:r>
          </a:p>
          <a:p>
            <a:pPr marL="342900" indent="-342900"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Gift splitting</a:t>
            </a:r>
          </a:p>
          <a:p>
            <a:pPr marL="342900" indent="-342900"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Marital deduction</a:t>
            </a:r>
          </a:p>
          <a:p>
            <a:pPr marL="342900" indent="-342900"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Charitable deduction</a:t>
            </a:r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533400" y="516317"/>
            <a:ext cx="8001000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How to R</a:t>
            </a:r>
            <a:r>
              <a:rPr lang="en-US" sz="3600" b="1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educe Gift </a:t>
            </a:r>
            <a:r>
              <a:rPr lang="en-US" sz="3600" b="1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T</a:t>
            </a:r>
            <a:r>
              <a:rPr lang="en-US" sz="3600" b="1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axes</a:t>
            </a:r>
            <a:r>
              <a:rPr lang="en-US" sz="3600" b="1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81000" y="1828800"/>
            <a:ext cx="8534400" cy="1371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dirty="0" smtClean="0">
                <a:solidFill>
                  <a:srgbClr val="CC2847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PRESENT INTEREST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immediate, unrestricted, and</a:t>
            </a:r>
            <a:r>
              <a:rPr lang="en-US" sz="24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ascertainable right to use, possess, or enjoy the gift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457200" y="3505200"/>
            <a:ext cx="8153400" cy="129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>
              <a:spcBef>
                <a:spcPct val="20000"/>
              </a:spcBef>
            </a:pPr>
            <a:r>
              <a:rPr lang="en-US" sz="2800" b="1" dirty="0">
                <a:solidFill>
                  <a:srgbClr val="BC37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FUTURE INTEREST</a:t>
            </a:r>
            <a:r>
              <a:rPr lang="en-US" sz="2400" b="1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</a:t>
            </a:r>
            <a:r>
              <a:rPr lang="en-US" sz="24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possession or enjoyment commences at some period in time after the gift is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made</a:t>
            </a: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81534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Annual Exclusion Example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762000" y="1600200"/>
            <a:ext cx="7848600" cy="4090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 </a:t>
            </a:r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unmarried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man makes the following cash gifts in 2013:    	Brother                                                      $  2,000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Father                                                        $  8,000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Son                                                            $16,000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Brother’s and Father’s gifts are fully excludible;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Son’s $16,000 gift is $14,000 excludible</a:t>
            </a:r>
          </a:p>
          <a:p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 the same man is </a:t>
            </a:r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married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and his spouse consents to split the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gifts, each spouse has made one-half of the gift </a:t>
            </a:r>
          </a:p>
          <a:p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use of their combined annual exclusions of $28,000 for each 	</a:t>
            </a:r>
            <a:r>
              <a:rPr lang="en-US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applies and none of the gifts is gift taxable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2497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79248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Present/Future Interest Example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1676400"/>
            <a:ext cx="8305800" cy="41148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Widow transfers income-producing property to a trust. </a:t>
            </a:r>
          </a:p>
          <a:p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terms: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Income payable annually to Son for life,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At Son’s death trust remainder payable to Nephew</a:t>
            </a:r>
          </a:p>
          <a:p>
            <a:endParaRPr lang="en-US" sz="22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Since Son’s has the right to receive income annually for life, Son 	has the immediate use, possession, and enjoyment 	of the gift</a:t>
            </a:r>
            <a:endParaRPr lang="en-US" sz="2200" dirty="0" smtClean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en-US" sz="22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Son’s gift = a present-interest gift, qualifies for annual exclusion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Nephew’s gift = a future interest, no annual exclusion</a:t>
            </a:r>
          </a:p>
        </p:txBody>
      </p:sp>
    </p:spTree>
    <p:extLst>
      <p:ext uri="{BB962C8B-B14F-4D97-AF65-F5344CB8AC3E}">
        <p14:creationId xmlns:p14="http://schemas.microsoft.com/office/powerpoint/2010/main" val="32694409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81534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err="1" smtClean="0">
                <a:solidFill>
                  <a:schemeClr val="bg2"/>
                </a:solidFill>
                <a:latin typeface="Tahoma" pitchFamily="34" charset="0"/>
              </a:rPr>
              <a:t>Crummey</a:t>
            </a: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 Demand Powers</a:t>
            </a:r>
          </a:p>
        </p:txBody>
      </p:sp>
      <p:sp>
        <p:nvSpPr>
          <p:cNvPr id="10243" name="Rectangle 8"/>
          <p:cNvSpPr>
            <a:spLocks noChangeArrowheads="1"/>
          </p:cNvSpPr>
          <p:nvPr/>
        </p:nvSpPr>
        <p:spPr bwMode="auto">
          <a:xfrm>
            <a:off x="609600" y="1676400"/>
            <a:ext cx="7848600" cy="3783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LESSER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of: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annual amount added to trust or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annual exclusion amount                                               	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(as indexed for inflation in year of the addition)</a:t>
            </a:r>
          </a:p>
          <a:p>
            <a:pPr>
              <a:spcBef>
                <a:spcPct val="50000"/>
              </a:spcBef>
            </a:pP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Purpose:  to make an otherwise “future” interest be 	  	     treated as a “present” interest to qualify for 	     the annual exclusion</a:t>
            </a:r>
            <a:endParaRPr lang="en-US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096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Super Annual Exclusion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114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  <a:defRPr/>
            </a:pPr>
            <a:endParaRPr lang="en-US" sz="40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</a:t>
            </a:r>
            <a:r>
              <a:rPr lang="en-US" sz="3600" b="0" dirty="0" smtClean="0">
                <a:solidFill>
                  <a:schemeClr val="bg2"/>
                </a:solidFill>
                <a:latin typeface="Tahoma" pitchFamily="34" charset="0"/>
              </a:rPr>
              <a:t>Basic</a:t>
            </a:r>
            <a:r>
              <a:rPr lang="en-US" sz="3600" b="0" dirty="0" smtClean="0">
                <a:latin typeface="Tahoma" pitchFamily="34" charset="0"/>
              </a:rPr>
              <a:t> </a:t>
            </a:r>
            <a:r>
              <a:rPr lang="en-US" sz="3600" b="0" dirty="0" err="1" smtClean="0">
                <a:solidFill>
                  <a:schemeClr val="bg2"/>
                </a:solidFill>
                <a:latin typeface="Tahoma" pitchFamily="34" charset="0"/>
              </a:rPr>
              <a:t>unindexed</a:t>
            </a:r>
            <a:r>
              <a:rPr lang="en-US" sz="3600" b="0" dirty="0" smtClean="0">
                <a:solidFill>
                  <a:schemeClr val="bg2"/>
                </a:solidFill>
                <a:latin typeface="Tahoma" pitchFamily="34" charset="0"/>
              </a:rPr>
              <a:t> amount = </a:t>
            </a:r>
            <a:r>
              <a:rPr lang="en-US" sz="3600" b="0" dirty="0" smtClean="0">
                <a:solidFill>
                  <a:srgbClr val="008000"/>
                </a:solidFill>
                <a:latin typeface="Tahoma" pitchFamily="34" charset="0"/>
              </a:rPr>
              <a:t>$100,000</a:t>
            </a:r>
            <a:r>
              <a:rPr lang="en-US" sz="4000" b="0" dirty="0" smtClean="0">
                <a:solidFill>
                  <a:schemeClr val="bg2"/>
                </a:solidFill>
                <a:latin typeface="Tahoma" pitchFamily="34" charset="0"/>
              </a:rPr>
              <a:t>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4000" b="0" dirty="0" smtClean="0">
                <a:solidFill>
                  <a:schemeClr val="bg2"/>
                </a:solidFill>
                <a:latin typeface="Tahoma" pitchFamily="34" charset="0"/>
              </a:rPr>
              <a:t>	 </a:t>
            </a:r>
            <a:r>
              <a:rPr lang="en-US" sz="3600" b="0" dirty="0" smtClean="0">
                <a:solidFill>
                  <a:srgbClr val="008000"/>
                </a:solidFill>
                <a:latin typeface="Tahoma" pitchFamily="34" charset="0"/>
              </a:rPr>
              <a:t>$143,000</a:t>
            </a:r>
            <a:r>
              <a:rPr lang="en-US" sz="4000" b="0" dirty="0" smtClean="0">
                <a:solidFill>
                  <a:schemeClr val="bg2"/>
                </a:solidFill>
                <a:latin typeface="Tahoma" pitchFamily="34" charset="0"/>
              </a:rPr>
              <a:t>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</a:rPr>
              <a:t>(2013 as indexed for inflation)</a:t>
            </a:r>
          </a:p>
          <a:p>
            <a:pPr>
              <a:buFont typeface="Monotype Sorts" pitchFamily="2" charset="2"/>
              <a:buNone/>
              <a:defRPr/>
            </a:pPr>
            <a:endParaRPr lang="en-US" sz="2400" b="0" dirty="0" smtClean="0">
              <a:solidFill>
                <a:schemeClr val="bg2"/>
              </a:solidFill>
              <a:latin typeface="Tahoma" pitchFamily="34" charset="0"/>
            </a:endParaRPr>
          </a:p>
          <a:p>
            <a:pPr>
              <a:buFont typeface="Monotype Sorts" pitchFamily="2" charset="2"/>
              <a:buNone/>
              <a:defRPr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</a:rPr>
              <a:t>	…</a:t>
            </a: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</a:rPr>
              <a:t>for gifts to noncitizen spouses…</a:t>
            </a:r>
            <a:endParaRPr lang="en-US" b="0" dirty="0" smtClean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7772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Splitting Example </a:t>
            </a:r>
            <a:r>
              <a:rPr lang="en-US" sz="2800" i="0" dirty="0" smtClean="0">
                <a:solidFill>
                  <a:schemeClr val="bg2"/>
                </a:solidFill>
                <a:latin typeface="Tahoma" pitchFamily="34" charset="0"/>
              </a:rPr>
              <a:t>2013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28662" y="1295400"/>
            <a:ext cx="8077200" cy="990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Husband (H) wants to gift $60,000 to Son (S).  Wife (W) consents to split the gift.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1143000" y="2438400"/>
            <a:ext cx="7248525" cy="13608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defTabSz="971550">
              <a:lnSpc>
                <a:spcPct val="65000"/>
              </a:lnSpc>
              <a:spcBef>
                <a:spcPct val="50000"/>
              </a:spcBef>
              <a:buClr>
                <a:schemeClr val="bg2"/>
              </a:buClr>
              <a:buSzPct val="90000"/>
              <a:tabLst>
                <a:tab pos="1885950" algn="l"/>
              </a:tabLst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 gifts	$30,000</a:t>
            </a:r>
          </a:p>
          <a:p>
            <a:pPr defTabSz="971550">
              <a:lnSpc>
                <a:spcPct val="65000"/>
              </a:lnSpc>
              <a:spcBef>
                <a:spcPct val="50000"/>
              </a:spcBef>
              <a:buClr>
                <a:schemeClr val="bg2"/>
              </a:buClr>
              <a:buSzPct val="90000"/>
              <a:tabLst>
                <a:tab pos="1885950" algn="l"/>
              </a:tabLst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less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$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14,000 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annual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exclusion</a:t>
            </a:r>
          </a:p>
          <a:p>
            <a:pPr defTabSz="971550">
              <a:lnSpc>
                <a:spcPct val="65000"/>
              </a:lnSpc>
              <a:spcBef>
                <a:spcPct val="50000"/>
              </a:spcBef>
              <a:buClr>
                <a:schemeClr val="bg2"/>
              </a:buClr>
              <a:buSzPct val="90000"/>
              <a:tabLst>
                <a:tab pos="1885950" algn="l"/>
              </a:tabLst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$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16,000 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H’s </a:t>
            </a:r>
            <a:r>
              <a:rPr lang="en-US" sz="280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taxable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gift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1219200" y="4125515"/>
            <a:ext cx="7315200" cy="136088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defTabSz="971550">
              <a:lnSpc>
                <a:spcPct val="65000"/>
              </a:lnSpc>
              <a:spcBef>
                <a:spcPct val="50000"/>
              </a:spcBef>
              <a:buClr>
                <a:schemeClr val="bg2"/>
              </a:buClr>
              <a:buSzPct val="90000"/>
              <a:tabLst>
                <a:tab pos="1885950" algn="l"/>
              </a:tabLst>
            </a:pPr>
            <a:r>
              <a:rPr lang="en-US" sz="2800" dirty="0">
                <a:latin typeface="Arial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W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gifts	$30,000</a:t>
            </a:r>
          </a:p>
          <a:p>
            <a:pPr defTabSz="971550">
              <a:lnSpc>
                <a:spcPct val="65000"/>
              </a:lnSpc>
              <a:spcBef>
                <a:spcPct val="50000"/>
              </a:spcBef>
              <a:buClr>
                <a:schemeClr val="bg2"/>
              </a:buClr>
              <a:buSzPct val="90000"/>
              <a:tabLst>
                <a:tab pos="1885950" algn="l"/>
              </a:tabLst>
            </a:pPr>
            <a:r>
              <a:rPr lang="en-US" sz="2800" dirty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sz="2800" dirty="0" smtClean="0">
                <a:solidFill>
                  <a:schemeClr val="bg2"/>
                </a:solidFill>
                <a:latin typeface="Arial" charset="0"/>
              </a:rPr>
              <a:t>  less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	$</a:t>
            </a:r>
            <a:r>
              <a:rPr lang="en-US" sz="2800" dirty="0" smtClean="0">
                <a:solidFill>
                  <a:schemeClr val="bg2"/>
                </a:solidFill>
                <a:latin typeface="Arial" charset="0"/>
              </a:rPr>
              <a:t>14,000  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annual </a:t>
            </a:r>
            <a:r>
              <a:rPr lang="en-US" sz="2800" dirty="0" smtClean="0">
                <a:solidFill>
                  <a:schemeClr val="bg2"/>
                </a:solidFill>
                <a:latin typeface="Arial" charset="0"/>
              </a:rPr>
              <a:t>exclusion</a:t>
            </a:r>
          </a:p>
          <a:p>
            <a:pPr defTabSz="971550">
              <a:lnSpc>
                <a:spcPct val="65000"/>
              </a:lnSpc>
              <a:spcBef>
                <a:spcPct val="50000"/>
              </a:spcBef>
              <a:buClr>
                <a:schemeClr val="bg2"/>
              </a:buClr>
              <a:buSzPct val="90000"/>
              <a:tabLst>
                <a:tab pos="1885950" algn="l"/>
              </a:tabLst>
            </a:pPr>
            <a:r>
              <a:rPr lang="en-US" sz="2800" dirty="0" smtClean="0">
                <a:solidFill>
                  <a:schemeClr val="bg2"/>
                </a:solidFill>
                <a:latin typeface="Arial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	$</a:t>
            </a:r>
            <a:r>
              <a:rPr lang="en-US" sz="2800" dirty="0" smtClean="0">
                <a:solidFill>
                  <a:schemeClr val="bg2"/>
                </a:solidFill>
                <a:latin typeface="Arial" charset="0"/>
              </a:rPr>
              <a:t>16,000  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W’s </a:t>
            </a:r>
            <a:r>
              <a:rPr lang="en-US" sz="2800" u="sng" dirty="0">
                <a:solidFill>
                  <a:schemeClr val="bg2"/>
                </a:solidFill>
                <a:latin typeface="Arial" charset="0"/>
              </a:rPr>
              <a:t>taxable</a:t>
            </a:r>
            <a:r>
              <a:rPr lang="en-US" sz="2800" dirty="0">
                <a:solidFill>
                  <a:schemeClr val="bg2"/>
                </a:solidFill>
                <a:latin typeface="Arial" charset="0"/>
              </a:rPr>
              <a:t> gift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3162300" y="3236118"/>
            <a:ext cx="4114800" cy="0"/>
          </a:xfrm>
          <a:prstGeom prst="line">
            <a:avLst/>
          </a:prstGeom>
          <a:noFill/>
          <a:ln w="38100">
            <a:solidFill>
              <a:srgbClr val="FD0D2A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3048000" y="4953000"/>
            <a:ext cx="4343400" cy="0"/>
          </a:xfrm>
          <a:prstGeom prst="line">
            <a:avLst/>
          </a:prstGeom>
          <a:noFill/>
          <a:ln w="38100">
            <a:solidFill>
              <a:srgbClr val="FD0D2A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749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81000"/>
            <a:ext cx="8458200" cy="10668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Ways to Transfer </a:t>
            </a:r>
            <a:b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Cared-for Gifts to Minors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458200" cy="4343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EE3A1C"/>
              </a:buClr>
              <a:buSzPct val="80000"/>
              <a:buFont typeface="Wingdings 3" pitchFamily="18" charset="2"/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>
              <a:buClrTx/>
              <a:buSzTx/>
              <a:buFontTx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Present value of income for term of trust qualifies 	for annual exclusion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Tx/>
              <a:buFontTx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income </a:t>
            </a:r>
            <a:r>
              <a:rPr lang="en-US" b="0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must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be distributed for minor’s 	benefit at least annually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Tx/>
              <a:buFontTx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corpus may be held after age of majority or 	for benefit of others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85750" y="1500981"/>
            <a:ext cx="6781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4950" indent="-234950">
              <a:spcBef>
                <a:spcPct val="5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Sec.2503(b) trust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458200" cy="12954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Ways to Transfer </a:t>
            </a:r>
            <a:b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Cared-for Gifts to Minors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305800" cy="3810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Sec.2503</a:t>
            </a: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(c) trust </a:t>
            </a:r>
            <a:b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58838" lvl="1" indent="-401638">
              <a:buClrTx/>
              <a:buSzTx/>
              <a:buFontTx/>
              <a:buChar char="•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Trust income can be accumulated and still 	  qualify for the annual exclusion</a:t>
            </a:r>
          </a:p>
          <a:p>
            <a:pPr marL="858838" lvl="1" indent="-401638">
              <a:buClrTx/>
              <a:buSzTx/>
              <a:buFontTx/>
              <a:buChar char="•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Income and principal distributed at majority</a:t>
            </a:r>
            <a:b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58838" lvl="1" indent="-401638">
              <a:buClrTx/>
              <a:buSzTx/>
              <a:buFontTx/>
              <a:buChar char="•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to deceased minor’s estate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4800"/>
            <a:ext cx="8305800" cy="14478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Ways to Transfer </a:t>
            </a:r>
            <a:b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</a:b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Cared-for Gifts to Minors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28600" y="1981200"/>
            <a:ext cx="8763000" cy="34014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marL="290513" indent="-290513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Uniform Transfers/Gifts to Minors Act (</a:t>
            </a:r>
            <a:r>
              <a:rPr lang="en-US" sz="28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UTMA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sz="28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UGMA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 marL="800100" lvl="1" indent="-342900">
              <a:spcBef>
                <a:spcPct val="20000"/>
              </a:spcBef>
              <a:buSzPct val="80000"/>
              <a:buFont typeface="Wingdings 3" pitchFamily="18" charset="2"/>
              <a:buChar char="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Custodial account</a:t>
            </a:r>
          </a:p>
          <a:p>
            <a:pPr marL="800100" lvl="1" indent="-342900">
              <a:spcBef>
                <a:spcPct val="20000"/>
              </a:spcBef>
              <a:buSzPct val="80000"/>
              <a:buFont typeface="Wingdings 3" pitchFamily="18" charset="2"/>
              <a:buChar char="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egistered 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custodian’s name for benefit of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minor</a:t>
            </a: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800100" lvl="1" indent="-342900">
              <a:spcBef>
                <a:spcPct val="20000"/>
              </a:spcBef>
              <a:buSzPct val="80000"/>
              <a:buFont typeface="Wingdings 3" pitchFamily="18" charset="2"/>
              <a:buChar char="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Requirements set by state law</a:t>
            </a:r>
          </a:p>
          <a:p>
            <a:pPr marL="800100" lvl="1" indent="-342900">
              <a:spcBef>
                <a:spcPct val="20000"/>
              </a:spcBef>
              <a:buSzPct val="80000"/>
              <a:buFont typeface="Wingdings 3" pitchFamily="18" charset="2"/>
              <a:buChar char=""/>
            </a:pPr>
            <a:r>
              <a:rPr lang="en-US" sz="24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UGMA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restricts types of property account holds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	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cash, securities, mutual funds, life insurance policies)</a:t>
            </a:r>
          </a:p>
          <a:p>
            <a:pPr marL="800100" lvl="1" indent="-342900">
              <a:spcBef>
                <a:spcPts val="0"/>
              </a:spcBef>
              <a:buSzPct val="80000"/>
              <a:buFont typeface="Wingdings 3" pitchFamily="18" charset="2"/>
              <a:buChar char="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of income and principal at majority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	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age 21 unless jurisdictional modification)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79248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Marital Deduction Requirements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57200" y="2057400"/>
            <a:ext cx="8305800" cy="35052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Gift recipient must be spouse of donor at time 	gift is made</a:t>
            </a:r>
          </a:p>
          <a:p>
            <a:endParaRPr lang="en-US" sz="28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Recipient spouse must be U.S. citizen</a:t>
            </a:r>
          </a:p>
          <a:p>
            <a:endParaRPr lang="en-US" sz="28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roperty transferred to </a:t>
            </a:r>
            <a:r>
              <a:rPr lang="en-US" sz="280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spouse cannot be a 	terminable interest</a:t>
            </a:r>
          </a:p>
        </p:txBody>
      </p:sp>
    </p:spTree>
    <p:extLst>
      <p:ext uri="{BB962C8B-B14F-4D97-AF65-F5344CB8AC3E}">
        <p14:creationId xmlns:p14="http://schemas.microsoft.com/office/powerpoint/2010/main" val="5483828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81534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Terminable Interest Rule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685800" y="1524000"/>
            <a:ext cx="7315200" cy="1600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200" b="0" i="1" u="sng" dirty="0" smtClean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Disallows</a:t>
            </a:r>
            <a:r>
              <a:rPr lang="en-US" b="0" i="1" dirty="0" smtClean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tax marital deduction when 	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-spouse’s interest in the gifted 	property will end: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143000" y="3200400"/>
            <a:ext cx="67056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After a specified period of time</a:t>
            </a: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733800" y="4052888"/>
            <a:ext cx="8382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C0128"/>
                </a:solidFill>
                <a:latin typeface="Arial" charset="0"/>
              </a:rPr>
              <a:t>OR</a:t>
            </a:r>
            <a:endParaRPr lang="en-US" sz="2400" dirty="0">
              <a:solidFill>
                <a:srgbClr val="FC0128"/>
              </a:solidFill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143000" y="4724400"/>
            <a:ext cx="7162800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1638" indent="-401638">
              <a:spcBef>
                <a:spcPct val="50000"/>
              </a:spcBef>
            </a:pPr>
            <a:r>
              <a:rPr lang="en-US" sz="2800" b="1" dirty="0">
                <a:solidFill>
                  <a:schemeClr val="bg2"/>
                </a:solidFill>
                <a:latin typeface="Arial" charset="0"/>
              </a:rPr>
              <a:t>2.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 the happening or </a:t>
            </a:r>
            <a:r>
              <a:rPr lang="en-US" sz="28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nonhappening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 a specified contingency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7848600" cy="8382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Terminable Interest Rule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04800" y="1524000"/>
            <a:ext cx="8534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Exception</a:t>
            </a:r>
            <a:r>
              <a:rPr lang="en-US" sz="3200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qualifying terminable interest </a:t>
            </a:r>
            <a:r>
              <a:rPr lang="en-US" sz="32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property </a:t>
            </a:r>
            <a:r>
              <a:rPr lang="en-US" sz="36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(QTIP)</a:t>
            </a:r>
          </a:p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Allows </a:t>
            </a:r>
            <a:r>
              <a:rPr lang="en-US" sz="2400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terminable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interest to qualify for marital deduction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730625" y="3357562"/>
            <a:ext cx="1000125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u="sng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</a:t>
            </a:r>
            <a:r>
              <a:rPr lang="en-US" sz="3600" dirty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762000" y="4090987"/>
            <a:ext cx="7937500" cy="15670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marL="234950" indent="-234950">
              <a:spcBef>
                <a:spcPct val="5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dirty="0">
                <a:latin typeface="Arial" charset="0"/>
              </a:rPr>
              <a:t> </a:t>
            </a: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Spouse entitled to income from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property;</a:t>
            </a: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34950" indent="-234950">
              <a:spcBef>
                <a:spcPct val="5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Power to appoint property limited to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spouse; and</a:t>
            </a:r>
            <a:endParaRPr lang="en-US" sz="24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34950" indent="-234950">
              <a:spcBef>
                <a:spcPct val="5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Unconsumed property included in spouse’s estate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6962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Qualified Charities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82000" cy="41910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SzTx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U.S. states, territories, any political subdivision, District of Columbia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Tx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Certain religious, scientific, or charitable organizations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Tx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Certain fraternal societies, orders, or associations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Tx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Certain veterans’ associations, organizations, or societies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57200"/>
            <a:ext cx="83058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Taxable Gifts Calculation Example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228600" y="1295400"/>
            <a:ext cx="8686800" cy="5105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Unmarried donor’s gifts in 2013: 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$60,000 to son; $2,500 to daughter; $4,000 to grandson, $5,000 to The American College:  Total gifts = $71,500.</a:t>
            </a:r>
          </a:p>
          <a:p>
            <a:r>
              <a:rPr lang="en-US" b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Computing Taxable Gifts</a:t>
            </a:r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1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List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total gifts for year				      $71,500</a:t>
            </a: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2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Subtract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one-half of gift deemed to be made                                                   	by donor’s spouse (split gifts)                               	0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Gifts made by </a:t>
            </a:r>
            <a:r>
              <a:rPr lang="en-US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                                                71,500</a:t>
            </a:r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3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Subtract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annual exclusion(s)                              	       (25,500)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Gifts after subtracting exclusions        		                    46,000</a:t>
            </a: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4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Subtract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marital deduction 			     	0</a:t>
            </a: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5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Subtract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charitable deduction 			            0</a:t>
            </a:r>
          </a:p>
          <a:p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Taxable gifts 	=					      $46,000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7086600" y="5276850"/>
            <a:ext cx="10668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962548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28600" y="304800"/>
            <a:ext cx="8610600" cy="9144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Tax Payable Calculation Steps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228600" y="1828800"/>
            <a:ext cx="8686800" cy="44958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1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Compute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tax on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taxable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gifts regardless of when made           	(use rate schedule)</a:t>
            </a:r>
          </a:p>
          <a:p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2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Compute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tax on all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taxable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gifts made prior to the present gifts          	(use rate schedule)</a:t>
            </a:r>
          </a:p>
          <a:p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3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Subtract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2 result from step 1 result</a:t>
            </a:r>
          </a:p>
          <a:p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4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Enter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tax credit remaining </a:t>
            </a:r>
          </a:p>
          <a:p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u="sng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5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Subtract 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step 4 result from step 3 result for </a:t>
            </a:r>
            <a:r>
              <a:rPr lang="en-US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tax payable</a:t>
            </a:r>
            <a:endParaRPr lang="en-US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68865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7772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Tax Calculation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28600" y="1600200"/>
            <a:ext cx="8229600" cy="60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57200" indent="-401638" algn="l"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Facts: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09600" y="2819400"/>
            <a:ext cx="8153400" cy="17173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1638" indent="-401638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Dan, a divorced single man, made a number of cash gifts to various </a:t>
            </a:r>
            <a:r>
              <a:rPr lang="en-US" sz="28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donees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 2013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6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1638" indent="-401638">
              <a:spcBef>
                <a:spcPct val="20000"/>
              </a:spcBef>
              <a:buFontTx/>
              <a:buChar char="•"/>
            </a:pPr>
            <a:r>
              <a:rPr lang="en-US" sz="28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What amount of </a:t>
            </a:r>
            <a:r>
              <a:rPr lang="en-US" sz="2800" i="1" u="sng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taxable</a:t>
            </a:r>
            <a:r>
              <a:rPr lang="en-US" sz="2800" i="1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gifts did Dan make?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ChangeArrowheads="1"/>
          </p:cNvSpPr>
          <p:nvPr/>
        </p:nvSpPr>
        <p:spPr bwMode="auto">
          <a:xfrm>
            <a:off x="457200" y="1600200"/>
            <a:ext cx="8305800" cy="6068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sz="2400" dirty="0" err="1">
                <a:solidFill>
                  <a:schemeClr val="bg2"/>
                </a:solidFill>
                <a:latin typeface="Arial Narrow" pitchFamily="34" charset="0"/>
              </a:rPr>
              <a:t>Donee</a:t>
            </a: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          Gift     Less Annual	    Less Charitable	       Taxable Gifts</a:t>
            </a:r>
          </a:p>
          <a:p>
            <a:pPr>
              <a:lnSpc>
                <a:spcPct val="35000"/>
              </a:lnSpc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	                            </a:t>
            </a:r>
            <a:r>
              <a:rPr lang="en-US" sz="2400" dirty="0" smtClean="0">
                <a:solidFill>
                  <a:schemeClr val="bg2"/>
                </a:solidFill>
                <a:latin typeface="Arial Narrow" pitchFamily="34" charset="0"/>
              </a:rPr>
              <a:t>Exclusion</a:t>
            </a:r>
            <a:r>
              <a:rPr lang="en-US" sz="1800" dirty="0" smtClean="0">
                <a:solidFill>
                  <a:schemeClr val="bg2"/>
                </a:solidFill>
                <a:latin typeface="Arial Narrow" pitchFamily="34" charset="0"/>
              </a:rPr>
              <a:t> (2013)</a:t>
            </a:r>
            <a:r>
              <a:rPr lang="en-US" sz="2400" dirty="0">
                <a:solidFill>
                  <a:schemeClr val="bg2"/>
                </a:solidFill>
                <a:latin typeface="Arial Narrow" pitchFamily="34" charset="0"/>
              </a:rPr>
              <a:t>	Deduction	</a:t>
            </a:r>
          </a:p>
        </p:txBody>
      </p:sp>
      <p:sp>
        <p:nvSpPr>
          <p:cNvPr id="19459" name="Rectangle 1027"/>
          <p:cNvSpPr>
            <a:spLocks noChangeArrowheads="1"/>
          </p:cNvSpPr>
          <p:nvPr/>
        </p:nvSpPr>
        <p:spPr bwMode="auto">
          <a:xfrm>
            <a:off x="381000" y="2590800"/>
            <a:ext cx="7707313" cy="2984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Cousin	$ 8,000	$ -8,000		                $ 0</a:t>
            </a:r>
          </a:p>
          <a:p>
            <a:pPr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Sister	16,000	-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14,000</a:t>
            </a: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		                       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2,000</a:t>
            </a:r>
            <a:endParaRPr lang="en-US" b="1" dirty="0">
              <a:solidFill>
                <a:schemeClr val="bg2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Son	20,000	-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14,000</a:t>
            </a: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		                       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6,000</a:t>
            </a:r>
            <a:endParaRPr lang="en-US" b="1" dirty="0">
              <a:solidFill>
                <a:schemeClr val="bg2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Neighbor	3,000	-3,000		                  0</a:t>
            </a:r>
          </a:p>
          <a:p>
            <a:pPr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Qual. Charity	15,000	-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14,000</a:t>
            </a: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	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$-1,000</a:t>
            </a: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	                 0</a:t>
            </a:r>
            <a:br>
              <a:rPr lang="en-US" b="1" dirty="0">
                <a:solidFill>
                  <a:schemeClr val="bg2"/>
                </a:solidFill>
                <a:latin typeface="Arial Narrow" pitchFamily="34" charset="0"/>
              </a:rPr>
            </a:br>
            <a:endParaRPr lang="en-US" b="1" dirty="0">
              <a:solidFill>
                <a:schemeClr val="bg2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</a:pP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Total	$62,000	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$-53,000</a:t>
            </a: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	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$-1,000</a:t>
            </a:r>
            <a:r>
              <a:rPr lang="en-US" b="1" dirty="0">
                <a:solidFill>
                  <a:schemeClr val="bg2"/>
                </a:solidFill>
                <a:latin typeface="Arial Narrow" pitchFamily="34" charset="0"/>
              </a:rPr>
              <a:t>	                    </a:t>
            </a:r>
            <a:r>
              <a:rPr lang="en-US" b="1" dirty="0" smtClean="0">
                <a:solidFill>
                  <a:schemeClr val="bg2"/>
                </a:solidFill>
                <a:latin typeface="Arial Narrow" pitchFamily="34" charset="0"/>
              </a:rPr>
              <a:t>$8,000</a:t>
            </a:r>
            <a:endParaRPr lang="en-US" b="1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19460" name="Line 1028"/>
          <p:cNvSpPr>
            <a:spLocks noChangeShapeType="1"/>
          </p:cNvSpPr>
          <p:nvPr/>
        </p:nvSpPr>
        <p:spPr bwMode="auto">
          <a:xfrm>
            <a:off x="304800" y="5029200"/>
            <a:ext cx="7620000" cy="0"/>
          </a:xfrm>
          <a:prstGeom prst="line">
            <a:avLst/>
          </a:prstGeom>
          <a:noFill/>
          <a:ln w="38100" cmpd="dbl">
            <a:solidFill>
              <a:srgbClr val="CC2847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757" name="Rectangle 1029"/>
          <p:cNvSpPr>
            <a:spLocks noChangeArrowheads="1"/>
          </p:cNvSpPr>
          <p:nvPr/>
        </p:nvSpPr>
        <p:spPr bwMode="auto">
          <a:xfrm>
            <a:off x="381000" y="381000"/>
            <a:ext cx="77724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>
              <a:defRPr/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Gift Tax Calculation </a:t>
            </a:r>
            <a:r>
              <a:rPr lang="en-US" sz="1600" b="1" dirty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ChangeArrowheads="1"/>
          </p:cNvSpPr>
          <p:nvPr/>
        </p:nvSpPr>
        <p:spPr bwMode="auto">
          <a:xfrm>
            <a:off x="304800" y="609600"/>
            <a:ext cx="8458200" cy="54514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</a:rPr>
              <a:t>Total Gifts-Current Year	</a:t>
            </a: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		                                      $________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Less:  Exclusions</a:t>
            </a:r>
            <a:b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</a:b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  Annual Exclusion                                                      _______</a:t>
            </a:r>
            <a:b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</a:b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  Educational/Medical Exclusion	                       _______ 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  Marital Deduction                                                      _______ 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  Charitable Deduction	                                                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Equals:  Taxable Gifts for year</a:t>
            </a:r>
            <a:r>
              <a:rPr lang="en-US" b="1" dirty="0">
                <a:solidFill>
                  <a:schemeClr val="bg2"/>
                </a:solidFill>
              </a:rPr>
              <a:t>	             </a:t>
            </a:r>
            <a:r>
              <a:rPr lang="en-US" b="1" dirty="0" smtClean="0">
                <a:solidFill>
                  <a:schemeClr val="bg2"/>
                </a:solidFill>
              </a:rPr>
              <a:t>	                 ______</a:t>
            </a:r>
            <a:r>
              <a:rPr lang="en-US" b="1" dirty="0">
                <a:solidFill>
                  <a:schemeClr val="bg2"/>
                </a:solidFill>
              </a:rPr>
              <a:t>	                        </a:t>
            </a: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Plus:  Taxable Gifts for prior years                           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Equals:  Total Taxable Gifts (current &amp; prior years)	                                 $________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Compute Tentative Tax			                                    ________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Less:  Tentative Tax on Prior Taxable Gifts		                                    ________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Equals:  Gift Tax before Basic Credit    		                                    ________ 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Less:  Allowable Basic Credit		                  </a:t>
            </a:r>
            <a:r>
              <a:rPr lang="en-US" sz="2000" b="1" dirty="0" smtClean="0">
                <a:solidFill>
                  <a:schemeClr val="bg2"/>
                </a:solidFill>
                <a:latin typeface="Arial Narrow" pitchFamily="34" charset="0"/>
              </a:rPr>
              <a:t>    </a:t>
            </a: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________</a:t>
            </a:r>
            <a:b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</a:b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Equals:  Federal Gift Tax Due (for current period)		                                    ________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  Plus:  </a:t>
            </a:r>
            <a:r>
              <a:rPr lang="en-US" sz="2000" b="1" dirty="0" err="1">
                <a:solidFill>
                  <a:schemeClr val="bg2"/>
                </a:solidFill>
                <a:latin typeface="Arial Narrow" pitchFamily="34" charset="0"/>
              </a:rPr>
              <a:t>GSTT</a:t>
            </a: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 (for current year)			                                    ________</a:t>
            </a:r>
          </a:p>
          <a:p>
            <a:pPr>
              <a:spcBef>
                <a:spcPct val="10000"/>
              </a:spcBef>
              <a:tabLst>
                <a:tab pos="1998663" algn="ctr"/>
                <a:tab pos="3200400" algn="ctr"/>
                <a:tab pos="4859338" algn="ctr"/>
                <a:tab pos="6400800" algn="ctr"/>
              </a:tabLst>
              <a:defRPr/>
            </a:pPr>
            <a:r>
              <a:rPr lang="en-US" sz="2000" b="1" dirty="0">
                <a:solidFill>
                  <a:schemeClr val="bg1"/>
                </a:solidFill>
                <a:latin typeface="+mj-lt"/>
              </a:rPr>
              <a:t>Total Transfer Taxes Due</a:t>
            </a:r>
            <a:r>
              <a:rPr lang="en-US" sz="2000" b="1" dirty="0">
                <a:solidFill>
                  <a:schemeClr val="bg1"/>
                </a:solidFill>
                <a:latin typeface="Arial Narrow" pitchFamily="34" charset="0"/>
              </a:rPr>
              <a:t>	</a:t>
            </a:r>
            <a:r>
              <a:rPr lang="en-US" sz="2000" b="1" dirty="0">
                <a:solidFill>
                  <a:schemeClr val="bg2"/>
                </a:solidFill>
                <a:latin typeface="Arial Narrow" pitchFamily="34" charset="0"/>
              </a:rPr>
              <a:t>		                                 $________</a:t>
            </a: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381000" y="0"/>
            <a:ext cx="7772400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>
              <a:defRPr/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Method of Calculating</a:t>
            </a:r>
            <a:r>
              <a:rPr lang="en-US" dirty="0"/>
              <a:t> </a:t>
            </a: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Gift Tax</a:t>
            </a:r>
          </a:p>
        </p:txBody>
      </p:sp>
    </p:spTree>
    <p:extLst>
      <p:ext uri="{BB962C8B-B14F-4D97-AF65-F5344CB8AC3E}">
        <p14:creationId xmlns:p14="http://schemas.microsoft.com/office/powerpoint/2010/main" val="719460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8534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Reporting Gifts &amp; Paying Gift Tax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8382000" cy="42042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1638" indent="-401638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709 Gift Tax Return filed and tax paid by April 15</a:t>
            </a:r>
            <a:r>
              <a:rPr lang="en-US" sz="2800" baseline="300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th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of year following year gift was made:</a:t>
            </a:r>
          </a:p>
          <a:p>
            <a:pPr marL="858838" lvl="1" indent="-401638">
              <a:spcBef>
                <a:spcPct val="20000"/>
              </a:spcBef>
              <a:buFont typeface="Tahoma" pitchFamily="34" charset="0"/>
              <a:buChar char="–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Yes: </a:t>
            </a:r>
          </a:p>
          <a:p>
            <a:pPr marL="1316038" lvl="2" indent="-401638">
              <a:spcBef>
                <a:spcPct val="20000"/>
              </a:spcBef>
            </a:pP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All future interest gifts</a:t>
            </a:r>
          </a:p>
          <a:p>
            <a:pPr marL="1316038" lvl="2" indent="-401638">
              <a:spcBef>
                <a:spcPct val="20000"/>
              </a:spcBef>
            </a:pP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Gifts in excess of the annual exclusion</a:t>
            </a:r>
          </a:p>
          <a:p>
            <a:pPr marL="858838" lvl="1" indent="-401638">
              <a:spcBef>
                <a:spcPct val="20000"/>
              </a:spcBef>
              <a:buFont typeface="Tahoma" pitchFamily="34" charset="0"/>
              <a:buChar char="–"/>
            </a:pPr>
            <a:r>
              <a:rPr lang="en-US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No:</a:t>
            </a:r>
          </a:p>
          <a:p>
            <a:pPr marL="1316038" lvl="2" indent="-401638">
              <a:spcBef>
                <a:spcPct val="20000"/>
              </a:spcBef>
            </a:pP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Qualifying charitable gifts</a:t>
            </a:r>
          </a:p>
          <a:p>
            <a:pPr marL="1316038" lvl="2" indent="-401638">
              <a:spcBef>
                <a:spcPct val="20000"/>
              </a:spcBef>
            </a:pPr>
            <a:r>
              <a:rPr lang="en-US" sz="20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Qualifying marital deduction gifts</a:t>
            </a:r>
          </a:p>
          <a:p>
            <a:pPr marL="401638" indent="-401638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Donor has primary liability for payment of taxes</a:t>
            </a:r>
          </a:p>
          <a:p>
            <a:pPr marL="858838" lvl="1" indent="-401638">
              <a:spcBef>
                <a:spcPct val="20000"/>
              </a:spcBef>
              <a:buFontTx/>
              <a:buChar char="•"/>
            </a:pPr>
            <a:endParaRPr lang="en-US" sz="2800" b="1" dirty="0">
              <a:solidFill>
                <a:schemeClr val="bg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1305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83820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and Income Tax Systems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0" y="2057400"/>
            <a:ext cx="9144000" cy="18651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1638" indent="-4016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Intent for gift tax law to complement income tax law</a:t>
            </a:r>
          </a:p>
          <a:p>
            <a:pPr marL="401638" indent="-401638">
              <a:spcBef>
                <a:spcPct val="20000"/>
              </a:spcBef>
              <a:buFont typeface="Arial" pitchFamily="34" charset="0"/>
              <a:buChar char="•"/>
            </a:pPr>
            <a:endParaRPr lang="en-US" sz="28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401638" indent="-4016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Inconsistencies between the two taxations result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</a:br>
            <a:endParaRPr lang="en-US" sz="2000" dirty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8016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83820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and Income Tax Systems </a:t>
            </a:r>
            <a:r>
              <a:rPr lang="en-US" sz="1400" i="0" dirty="0" smtClean="0">
                <a:solidFill>
                  <a:schemeClr val="bg2"/>
                </a:solidFill>
                <a:latin typeface="Tahoma" pitchFamily="34" charset="0"/>
              </a:rPr>
              <a:t>continued</a:t>
            </a:r>
            <a:endParaRPr lang="en-US" sz="3600" i="0" dirty="0" smtClean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04800" y="1828800"/>
            <a:ext cx="8382000" cy="44381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1638" indent="-401638">
              <a:spcBef>
                <a:spcPct val="20000"/>
              </a:spcBef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Three questions for planners about transfers:</a:t>
            </a:r>
          </a:p>
          <a:p>
            <a:pPr marL="401638" indent="-401638">
              <a:spcBef>
                <a:spcPct val="20000"/>
              </a:spcBef>
            </a:pPr>
            <a:endParaRPr lang="en-US" sz="28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Is the transfer gift taxable?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endParaRPr lang="en-US" sz="24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Is the transfer an income taxable exchange?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endParaRPr lang="en-US" sz="24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If the transfer is in trust, is the income taxable to the donor or the </a:t>
            </a:r>
            <a:r>
              <a:rPr lang="en-US" sz="2400" dirty="0" err="1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donee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?</a:t>
            </a:r>
          </a:p>
          <a:p>
            <a:pPr marL="1316038" lvl="2" indent="-401638">
              <a:spcBef>
                <a:spcPct val="20000"/>
              </a:spcBef>
            </a:pPr>
            <a:r>
              <a:rPr lang="en-US" sz="2400" b="1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US" sz="2400" b="1" dirty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</a:br>
            <a:endParaRPr lang="en-US" sz="2400" b="1" dirty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2208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83820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and Estate Tax Systems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457200" y="1219200"/>
            <a:ext cx="8153400" cy="47089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Systems have some Commonalities </a:t>
            </a:r>
          </a:p>
          <a:p>
            <a:endParaRPr lang="en-US" sz="28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Considerations:</a:t>
            </a:r>
          </a:p>
          <a:p>
            <a:endParaRPr lang="en-US" sz="28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 the transferred property be included in the donor’s gross estate on the donor’s death? </a:t>
            </a:r>
          </a:p>
          <a:p>
            <a:pPr lvl="1"/>
            <a:endParaRPr lang="en-US" sz="28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/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 the property a donor transfers during lifetime be subjected first to gift tax and later included in the donor’s gross estate?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0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4468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7772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Basis of Gifted Property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76200" y="2057400"/>
            <a:ext cx="9067800" cy="3108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1638" indent="-401638">
              <a:spcBef>
                <a:spcPct val="20000"/>
              </a:spcBef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Carry-Over Basis</a:t>
            </a:r>
          </a:p>
          <a:p>
            <a:pPr marL="401638" indent="-401638">
              <a:spcBef>
                <a:spcPct val="20000"/>
              </a:spcBef>
            </a:pPr>
            <a:endParaRPr lang="en-US" sz="2800" b="1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401638" indent="-4016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Donor’s basis right before the transfer becomes </a:t>
            </a:r>
            <a:r>
              <a:rPr lang="en-US" sz="2400" dirty="0" err="1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donee’s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basis</a:t>
            </a:r>
          </a:p>
          <a:p>
            <a:pPr marL="401638" indent="-401638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401638" indent="-401638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err="1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Donee’s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basis may be increased by any gift tax paid by donor 	that is attributable to any appreciation the asset had while 	donor owned it</a:t>
            </a:r>
            <a:endParaRPr lang="en-US" sz="2400" dirty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8873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381000"/>
            <a:ext cx="7772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Carryover Basis Example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381000" y="2209800"/>
            <a:ext cx="8382000" cy="37425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 pays $10 a share for stock </a:t>
            </a:r>
          </a:p>
          <a:p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Donor transfers stock to </a:t>
            </a:r>
            <a:r>
              <a:rPr lang="en-US" sz="260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when stock worth $20</a:t>
            </a:r>
          </a:p>
          <a:p>
            <a:r>
              <a:rPr lang="en-US" sz="260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sells stock for $30</a:t>
            </a:r>
          </a:p>
          <a:p>
            <a:r>
              <a:rPr lang="en-US" sz="260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sz="26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basis for property  =  Donor’s $10 cost         Gain = $20 </a:t>
            </a:r>
          </a:p>
          <a:p>
            <a:pPr lvl="1"/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(difference between amount realized by </a:t>
            </a:r>
            <a:r>
              <a:rPr lang="en-US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$30 and </a:t>
            </a:r>
            <a:r>
              <a:rPr lang="en-US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adjusted basis of $10)</a:t>
            </a:r>
          </a:p>
          <a:p>
            <a:pPr marL="401638" indent="-401638">
              <a:spcBef>
                <a:spcPct val="20000"/>
              </a:spcBef>
            </a:pPr>
            <a:endParaRPr lang="en-US" sz="2800" b="1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401638" indent="-401638">
              <a:spcBef>
                <a:spcPct val="20000"/>
              </a:spcBef>
            </a:pPr>
            <a:endParaRPr lang="en-US" sz="28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644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81000"/>
            <a:ext cx="7620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i="0" dirty="0" smtClean="0">
                <a:solidFill>
                  <a:schemeClr val="bg2"/>
                </a:solidFill>
              </a:rPr>
              <a:t>Increased Carryover Basis                  of Gifted Property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027168"/>
            <a:ext cx="8686800" cy="3352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dirty="0" smtClean="0"/>
              <a:t> 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Formula for increase in donor’s basis for gift tax  attributed to appreciation:</a:t>
            </a:r>
          </a:p>
          <a:p>
            <a:pPr>
              <a:buFont typeface="Monotype Sorts" pitchFamily="2" charset="2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Net Appreciation in Value of Gift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       Amount of Gift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V="1">
            <a:off x="304800" y="4038600"/>
            <a:ext cx="5410200" cy="0"/>
          </a:xfrm>
          <a:prstGeom prst="line">
            <a:avLst/>
          </a:prstGeom>
          <a:noFill/>
          <a:ln w="57150">
            <a:solidFill>
              <a:srgbClr val="FC0128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6153150" y="3715434"/>
            <a:ext cx="2749663" cy="6463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Gift Tax Paid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962150" y="4726057"/>
            <a:ext cx="6149760" cy="707886"/>
          </a:xfrm>
          <a:prstGeom prst="rect">
            <a:avLst/>
          </a:prstGeom>
          <a:noFill/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=  </a:t>
            </a:r>
            <a:r>
              <a:rPr lang="en-US" sz="40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sz="40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Basis Increase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60960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Carryover Basis Example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19200"/>
            <a:ext cx="8153400" cy="480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Mother gave stock with basis of $40,000 and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fmv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of $100,000 to her son.  Mother paid $23,800 in gift taxes at the time of the gift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	   $  60,000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(net appreciation)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	÷ $100,000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(value of gift)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	X  $23,800 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(gift tax paid)</a:t>
            </a:r>
          </a:p>
          <a:p>
            <a:pPr>
              <a:buFont typeface="Monotype Sorts" pitchFamily="2" charset="2"/>
              <a:buNone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	=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$14,280 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(gift tax on appreciation)</a:t>
            </a:r>
          </a:p>
          <a:p>
            <a:pPr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</a:p>
          <a:p>
            <a:pPr>
              <a:buFont typeface="Monotype Sorts" pitchFamily="2" charset="2"/>
              <a:buNone/>
            </a:pPr>
            <a:r>
              <a:rPr lang="en-US" sz="2400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  </a:t>
            </a:r>
            <a:r>
              <a:rPr lang="en-US" sz="3200" b="0" dirty="0" smtClean="0">
                <a:solidFill>
                  <a:srgbClr val="277D2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$54,280 </a:t>
            </a:r>
            <a:r>
              <a:rPr lang="en-US" b="0" dirty="0" smtClean="0">
                <a:solidFill>
                  <a:srgbClr val="277D2B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(son’s basis $40,000 + $14,280)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7724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Gift Selection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219200"/>
            <a:ext cx="7848600" cy="5029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likely to appreciate in value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[property value less for gift tax than later estate tax value]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                                                    </a:t>
            </a:r>
            <a:r>
              <a:rPr lang="en-US" sz="18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(examples: artwork, real estate, securities)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Appreciated property if imminent sale by 	lower tax bracket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likely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not needed by donor in future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not subject to indebtedness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(if debt greater than basis: sell property and take income tax 	loss deduction and gift sale proceeds)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1600" dirty="0" smtClean="0">
              <a:solidFill>
                <a:schemeClr val="bg2"/>
              </a:solidFill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8382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Gift Selection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 </a:t>
            </a:r>
            <a:r>
              <a:rPr lang="en-US" sz="1600" i="0" dirty="0" smtClean="0">
                <a:solidFill>
                  <a:schemeClr val="tx1"/>
                </a:solidFill>
                <a:latin typeface="Tahoma" pitchFamily="34" charset="0"/>
              </a:rPr>
              <a:t>                                      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5334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Income tax brackets of donor and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ability to manage gift property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Conflicts amongst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donees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potential creditor claims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Stability of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donee’s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marriage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Equalization of gifts to </a:t>
            </a:r>
            <a:r>
              <a:rPr lang="en-US" b="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donees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304800" y="2209800"/>
            <a:ext cx="86106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tabLst>
                <a:tab pos="517525" algn="l"/>
              </a:tabLst>
              <a:defRPr/>
            </a:pPr>
            <a:r>
              <a:rPr lang="en-US" sz="28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Chapter  8</a:t>
            </a:r>
            <a:r>
              <a:rPr lang="en-US" sz="32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   </a:t>
            </a:r>
          </a:p>
          <a:p>
            <a:pPr marL="517525" indent="-517525">
              <a:tabLst>
                <a:tab pos="517525" algn="l"/>
              </a:tabLst>
              <a:defRPr/>
            </a:pPr>
            <a:endParaRPr lang="en-US" sz="3200" b="1" dirty="0">
              <a:solidFill>
                <a:schemeClr val="bg2"/>
              </a:solidFill>
              <a:latin typeface="Tahoma" pitchFamily="34" charset="0"/>
              <a:sym typeface="Wingdings 3" pitchFamily="18" charset="2"/>
            </a:endParaRPr>
          </a:p>
          <a:p>
            <a:pPr marL="517525" indent="-517525" algn="ctr">
              <a:tabLst>
                <a:tab pos="517525" algn="l"/>
              </a:tabLst>
              <a:defRPr/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Transfers at Death</a:t>
            </a:r>
            <a:endParaRPr lang="en-US" sz="3600" b="1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Last Testament - Will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1" dirty="0" smtClean="0">
                <a:solidFill>
                  <a:schemeClr val="bg2"/>
                </a:solidFill>
              </a:rPr>
              <a:t>   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1000" y="2895600"/>
            <a:ext cx="8534400" cy="23622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Declaration of how a testator wishes his or 	her property to pass at death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3200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	</a:t>
            </a:r>
            <a:r>
              <a:rPr kumimoji="0" lang="en-US" sz="22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Does not become operable until death</a:t>
            </a:r>
          </a:p>
        </p:txBody>
      </p:sp>
    </p:spTree>
    <p:extLst>
      <p:ext uri="{BB962C8B-B14F-4D97-AF65-F5344CB8AC3E}">
        <p14:creationId xmlns:p14="http://schemas.microsoft.com/office/powerpoint/2010/main" val="75811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2296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Fiduciaries of Estates</a:t>
            </a:r>
            <a:endParaRPr lang="en-US" sz="3600" dirty="0" smtClean="0">
              <a:solidFill>
                <a:schemeClr val="bg2"/>
              </a:solidFill>
              <a:latin typeface="Tahoma" pitchFamily="34" charset="0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2133600"/>
            <a:ext cx="4876800" cy="3505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Executor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Executrix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Personal representative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2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Personal administrator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8486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Executor Duties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295400"/>
            <a:ext cx="7924800" cy="5105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gather estate assets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probate the will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file tax returns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pay taxes and other estate debts 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provide interim support for beneficiaries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settle decedent’s business interests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collect benefits and income due to the estate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file an accounting with the probate court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distribute property to intended beneficiaries</a:t>
            </a:r>
          </a:p>
          <a:p>
            <a:pPr marL="0" indent="0"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 close (settle) the estate</a:t>
            </a:r>
          </a:p>
          <a:p>
            <a:pPr>
              <a:buFont typeface="Monotype Sorts" pitchFamily="2" charset="2"/>
              <a:buNone/>
            </a:pP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485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22098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Wills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133600"/>
            <a:ext cx="6096000" cy="3886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Testate</a:t>
            </a:r>
          </a:p>
          <a:p>
            <a:pPr>
              <a:buClr>
                <a:schemeClr val="bg2"/>
              </a:buClr>
              <a:buSzTx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dying</a:t>
            </a:r>
            <a:r>
              <a:rPr lang="en-US" b="0" dirty="0" smtClean="0">
                <a:solidFill>
                  <a:srgbClr val="00AE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u="sng" dirty="0" smtClean="0">
                <a:solidFill>
                  <a:srgbClr val="008A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</a:t>
            </a:r>
            <a:r>
              <a:rPr lang="en-US" b="0" dirty="0" smtClean="0">
                <a:solidFill>
                  <a:srgbClr val="008A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 valid will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Tx/>
              <a:buFont typeface="Monotype Sorts" pitchFamily="2" charset="2"/>
              <a:buNone/>
            </a:pPr>
            <a:r>
              <a:rPr lang="en-US" sz="3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Intestate</a:t>
            </a:r>
          </a:p>
          <a:p>
            <a:pPr>
              <a:buClr>
                <a:schemeClr val="bg2"/>
              </a:buClr>
              <a:buSzTx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dying</a:t>
            </a:r>
            <a:r>
              <a:rPr lang="en-US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u="sng" dirty="0" smtClean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without</a:t>
            </a:r>
            <a:r>
              <a:rPr lang="en-US" b="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 valid will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86800" cy="12192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Intestate Succession Example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8305800" cy="3352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Henry dies intestate, owning property of $900,000</a:t>
            </a:r>
          </a:p>
          <a:p>
            <a:pPr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State succession laws require:</a:t>
            </a:r>
          </a:p>
          <a:p>
            <a:pPr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$300,000 passes to Henry’s wife.</a:t>
            </a:r>
          </a:p>
          <a:p>
            <a:pPr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 $600,000 divided equally among three adult children</a:t>
            </a:r>
          </a:p>
          <a:p>
            <a:pPr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….</a:t>
            </a:r>
            <a:r>
              <a:rPr lang="en-US" sz="2400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even though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Henry always planned to leave his sister a 	significant sum of money at his death</a:t>
            </a:r>
          </a:p>
          <a:p>
            <a:pPr>
              <a:buClr>
                <a:schemeClr val="bg2"/>
              </a:buClr>
              <a:buSzPct val="90000"/>
              <a:buNone/>
            </a:pPr>
            <a:endParaRPr lang="en-US" sz="24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5709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86800" cy="12192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Intestate Succession - Escheats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514600"/>
            <a:ext cx="8610600" cy="3352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en-US" b="0" dirty="0" smtClean="0">
                <a:solidFill>
                  <a:schemeClr val="bg2"/>
                </a:solidFill>
              </a:rPr>
              <a:t>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 living relatives: property </a:t>
            </a:r>
            <a:r>
              <a:rPr lang="en-US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escheats </a:t>
            </a: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 state </a:t>
            </a:r>
          </a:p>
          <a:p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State becomes ultimate owner of decedent’s estate</a:t>
            </a:r>
          </a:p>
        </p:txBody>
      </p:sp>
    </p:spTree>
    <p:extLst>
      <p:ext uri="{BB962C8B-B14F-4D97-AF65-F5344CB8AC3E}">
        <p14:creationId xmlns:p14="http://schemas.microsoft.com/office/powerpoint/2010/main" val="16584604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0866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Common Will Contents 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8077200" cy="3886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Identification of testator and state of domicile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Burial/cremation directions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Specific bequests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Disposition of tangible personal property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Residuary clause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Naming one/more executors/successor executor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Waiver of executor bond</a:t>
            </a:r>
          </a:p>
        </p:txBody>
      </p:sp>
    </p:spTree>
    <p:extLst>
      <p:ext uri="{BB962C8B-B14F-4D97-AF65-F5344CB8AC3E}">
        <p14:creationId xmlns:p14="http://schemas.microsoft.com/office/powerpoint/2010/main" val="23453945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077200" cy="4572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Advantages of a Valid Will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686800" cy="3733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Choice of executor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Waive executor requirement to post bond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of property to chosen beneficiaries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 property to charity</a:t>
            </a:r>
          </a:p>
        </p:txBody>
      </p:sp>
    </p:spTree>
    <p:extLst>
      <p:ext uri="{BB962C8B-B14F-4D97-AF65-F5344CB8AC3E}">
        <p14:creationId xmlns:p14="http://schemas.microsoft.com/office/powerpoint/2010/main" val="12276879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763000" cy="6858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Advantages of a Valid Will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524000"/>
            <a:ext cx="8915400" cy="4419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Take maximum advantage of marital deduction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Direct source of property to pay death taxes      	</a:t>
            </a: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tax allocation clause)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Designate guardian for minor children/others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Spendthrift clause 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Executor investment/management powers 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Simultaneous death clause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7599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3820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General Will Requirements</a:t>
            </a: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457200" y="1676400"/>
            <a:ext cx="8229600" cy="9541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Testamentary/legal capacity of testator at time will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is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executed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i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en-US" i="1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not at death</a:t>
            </a:r>
            <a:r>
              <a:rPr lang="en-US" i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85800" y="3048000"/>
            <a:ext cx="7620000" cy="289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06400" indent="-406400">
              <a:spcBef>
                <a:spcPts val="0"/>
              </a:spcBef>
              <a:buClr>
                <a:schemeClr val="bg2"/>
              </a:buClr>
              <a:buSzPct val="90000"/>
            </a:pPr>
            <a:r>
              <a:rPr lang="en-US" sz="2800" dirty="0" smtClean="0">
                <a:solidFill>
                  <a:schemeClr val="bg2"/>
                </a:solidFill>
                <a:latin typeface="Arial" charset="0"/>
              </a:rPr>
              <a:t>  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•</a:t>
            </a:r>
            <a:r>
              <a:rPr lang="en-US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Age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of state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majority</a:t>
            </a:r>
          </a:p>
          <a:p>
            <a:pPr marL="406400" indent="-406400">
              <a:spcBef>
                <a:spcPts val="0"/>
              </a:spcBef>
              <a:buClr>
                <a:schemeClr val="bg2"/>
              </a:buClr>
              <a:buSzPct val="90000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• Mental competence</a:t>
            </a:r>
          </a:p>
          <a:p>
            <a:pPr marL="406400" indent="-406400">
              <a:spcBef>
                <a:spcPts val="0"/>
              </a:spcBef>
              <a:buClr>
                <a:schemeClr val="bg2"/>
              </a:buClr>
              <a:buSzPct val="90000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• Signature at end of document</a:t>
            </a:r>
          </a:p>
          <a:p>
            <a:pPr marL="406400" indent="-406400">
              <a:spcBef>
                <a:spcPts val="0"/>
              </a:spcBef>
              <a:buClr>
                <a:schemeClr val="bg2"/>
              </a:buClr>
              <a:buSzPct val="90000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• Date</a:t>
            </a:r>
          </a:p>
          <a:p>
            <a:pPr marL="406400" indent="-406400">
              <a:spcBef>
                <a:spcPts val="0"/>
              </a:spcBef>
              <a:buClr>
                <a:schemeClr val="bg2"/>
              </a:buClr>
              <a:buSzPct val="90000"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• Witnesses </a:t>
            </a:r>
            <a:endParaRPr lang="en-US" sz="2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6400" indent="-406400">
              <a:spcBef>
                <a:spcPct val="50000"/>
              </a:spcBef>
              <a:buClr>
                <a:schemeClr val="bg2"/>
              </a:buClr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302545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3810000" cy="685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Types of Wills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524000"/>
            <a:ext cx="8534400" cy="4191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Holographic Will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written; not recognized in all states 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Nuncupative Will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oral; witnesses required; subject to question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Joint Will</a:t>
            </a:r>
          </a:p>
          <a:p>
            <a:pPr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single document signed by two testators; problematic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Mutual Will</a:t>
            </a:r>
          </a:p>
          <a:p>
            <a:pPr>
              <a:buFont typeface="Monotype Sorts" pitchFamily="2" charset="2"/>
              <a:buNone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separate documents; mirror/reciprocal provisions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Self-Proving Will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1" dirty="0" smtClean="0">
                <a:solidFill>
                  <a:schemeClr val="bg2"/>
                </a:solidFill>
              </a:rPr>
              <a:t>       </a:t>
            </a:r>
            <a:r>
              <a:rPr lang="en-US" sz="3600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Notarization of signatures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Testamentary Trusts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dirty="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1" dirty="0" smtClean="0">
                <a:solidFill>
                  <a:schemeClr val="bg2"/>
                </a:solidFill>
              </a:rPr>
              <a:t>   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28600" y="1905000"/>
            <a:ext cx="8686800" cy="36576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A trust created within a will as part of the will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  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Becomes operative and irrevocable at death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	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   </a:t>
            </a:r>
            <a:r>
              <a:rPr kumimoji="0" lang="en-US" sz="2400" i="0" u="none" strike="noStrike" cap="none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Trust property</a:t>
            </a:r>
            <a:r>
              <a:rPr kumimoji="0" lang="en-US" sz="2400" i="0" u="none" strike="noStrike" cap="none" normalizeH="0" dirty="0" smtClean="0">
                <a:ln>
                  <a:noFill/>
                </a:ln>
                <a:solidFill>
                  <a:schemeClr val="bg2"/>
                </a:solidFill>
                <a:effectLst/>
                <a:latin typeface="Tahoma" pitchFamily="34" charset="0"/>
                <a:cs typeface="Tahoma" pitchFamily="34" charset="0"/>
              </a:rPr>
              <a:t> is probate property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aseline="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	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   </a:t>
            </a:r>
            <a:r>
              <a:rPr lang="en-US" sz="2400" baseline="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No estate or income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 tax savings during testator’s lifetime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8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858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bg2"/>
              </a:buClr>
              <a:buSzPct val="90000"/>
              <a:buFont typeface="Wingdings" pitchFamily="2" charset="2"/>
              <a:buNone/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Pour-Over Trusts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7772400" cy="4114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sz="3600" smtClean="0">
              <a:solidFill>
                <a:schemeClr val="bg2"/>
              </a:solidFill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sz="3600" i="1" smtClean="0">
                <a:solidFill>
                  <a:schemeClr val="bg2"/>
                </a:solidFill>
              </a:rPr>
              <a:t>   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381000" y="1905000"/>
            <a:ext cx="8534400" cy="3200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Property is transferred over from an estate or trust into a pre-existing trust or estate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  <a:latin typeface="Tahoma" pitchFamily="34" charset="0"/>
              <a:cs typeface="Tahoma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Example: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solidFill>
                <a:schemeClr val="bg2"/>
              </a:solidFill>
              <a:latin typeface="Tahoma" pitchFamily="34" charset="0"/>
              <a:cs typeface="Tahoma" pitchFamily="34" charset="0"/>
            </a:endParaRPr>
          </a:p>
          <a:p>
            <a:pPr lvl="1"/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cs typeface="Tahoma" pitchFamily="34" charset="0"/>
              </a:rPr>
              <a:t>Sam’s will provides that the residue of his estate is payable to a preexisting trust to be administered with other trust assets</a:t>
            </a:r>
            <a:endParaRPr kumimoji="0" lang="en-US" sz="2400" i="0" u="none" strike="noStrike" cap="none" normalizeH="0" baseline="0" dirty="0" smtClean="0">
              <a:ln>
                <a:noFill/>
              </a:ln>
              <a:solidFill>
                <a:schemeClr val="bg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1360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0772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Will Distribution Methods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6934200" cy="3733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600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 </a:t>
            </a:r>
            <a:r>
              <a:rPr lang="en-US" sz="3600" b="0" i="1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stirpes</a:t>
            </a:r>
            <a:r>
              <a:rPr lang="en-US" sz="3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en-US" sz="3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[by the roots/class]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sz="32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600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 capita</a:t>
            </a:r>
            <a:r>
              <a:rPr lang="en-US" sz="4000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br>
              <a:rPr lang="en-US" sz="4000" b="0" i="1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[by the heads/persons]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1534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Will Distribution Example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8001000" cy="3505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06400" indent="-406400">
              <a:buClr>
                <a:schemeClr val="bg2"/>
              </a:buClr>
              <a:buSzTx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Joe had 3 children, 2 are living, 1 is deceased </a:t>
            </a:r>
          </a:p>
          <a:p>
            <a:pPr marL="406400" indent="-406400">
              <a:buClr>
                <a:schemeClr val="bg2"/>
              </a:buClr>
              <a:buSzTx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6400" indent="-406400">
              <a:buClr>
                <a:schemeClr val="bg2"/>
              </a:buClr>
              <a:buSzTx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deceased child had 2 children</a:t>
            </a:r>
          </a:p>
          <a:p>
            <a:pPr marL="406400" indent="-406400">
              <a:buClr>
                <a:schemeClr val="bg2"/>
              </a:buClr>
              <a:buSzTx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06400" indent="-406400">
              <a:buClr>
                <a:schemeClr val="bg2"/>
              </a:buClr>
              <a:buSzTx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If Joe left $180,000 to his children:</a:t>
            </a:r>
          </a:p>
          <a:p>
            <a:pPr marL="406400" indent="-406400">
              <a:buClr>
                <a:schemeClr val="bg2"/>
              </a:buClr>
              <a:buSzTx/>
              <a:buFont typeface="Monotype Sorts" pitchFamily="2" charset="2"/>
              <a:buNone/>
            </a:pPr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355725" y="4389438"/>
            <a:ext cx="6797675" cy="16986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533400" y="1752600"/>
            <a:ext cx="80010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defRPr/>
            </a:pPr>
            <a:r>
              <a:rPr lang="en-US" sz="36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 </a:t>
            </a:r>
            <a:r>
              <a:rPr lang="en-US" sz="36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Stirpes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32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6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estate is divided into 3 equal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parts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Each living child receives $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60,000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Surviving children of deceased child share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$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60,000 and receive $30,000 each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defRPr/>
            </a:pPr>
            <a:endParaRPr lang="en-US" sz="2800" b="1" dirty="0">
              <a:latin typeface="Arial" charset="0"/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153400" cy="990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Will Distribution Example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09600" y="2133600"/>
            <a:ext cx="7924800" cy="419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defRPr/>
            </a:pPr>
            <a:r>
              <a:rPr lang="en-US" sz="36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 Capita</a:t>
            </a:r>
          </a:p>
          <a:p>
            <a:pPr marL="342900" indent="-342900">
              <a:defRPr/>
            </a:pPr>
            <a:endParaRPr lang="en-US" sz="3600" dirty="0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Each lineal descendant inherits equally</a:t>
            </a:r>
            <a:b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  <a:defRPr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$180,000/4 = $45,000 to each surviving lineal descendant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153400" cy="8382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Will Distribution Example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44196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Codicil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800350"/>
            <a:ext cx="7848600" cy="100965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algn="ctr">
              <a:buFont typeface="Monotype Sorts" pitchFamily="2" charset="2"/>
              <a:buNone/>
              <a:defRPr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</a:rPr>
              <a:t>Document modifying a will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6200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Revocation of a Will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057400"/>
            <a:ext cx="8534400" cy="2895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Subsequent will expressly revoking prior wills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Codicil expressly revoking prior wills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Subsequent will very inconsistent with prior will</a:t>
            </a:r>
            <a:endParaRPr lang="en-US" b="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8001000" cy="6858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Revocation of a Will </a:t>
            </a:r>
            <a:r>
              <a:rPr lang="en-US" sz="1600" i="0" dirty="0" smtClean="0">
                <a:solidFill>
                  <a:schemeClr val="bg2"/>
                </a:solidFill>
                <a:latin typeface="Tahoma" pitchFamily="34" charset="0"/>
              </a:rPr>
              <a:t>(continued)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2133600"/>
            <a:ext cx="8915400" cy="1752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ClrTx/>
              <a:buSzPct val="80000"/>
              <a:buFontTx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Intentional destruction or mutilation of prior will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457200" indent="-457200">
              <a:buClrTx/>
              <a:buSzPct val="80000"/>
              <a:buFontTx/>
              <a:buChar char="•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Certain acts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447800" y="3962400"/>
            <a:ext cx="6096000" cy="190205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SzPct val="60000"/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Divorce</a:t>
            </a:r>
          </a:p>
          <a:p>
            <a:pPr marL="342900" indent="-342900">
              <a:spcBef>
                <a:spcPct val="20000"/>
              </a:spcBef>
              <a:buSzPct val="60000"/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Marriage</a:t>
            </a:r>
          </a:p>
          <a:p>
            <a:pPr marL="342900" indent="-342900">
              <a:spcBef>
                <a:spcPct val="20000"/>
              </a:spcBef>
              <a:buSzPct val="60000"/>
              <a:buFont typeface="Arial" pitchFamily="34" charset="0"/>
              <a:buChar char="•"/>
            </a:pPr>
            <a:r>
              <a:rPr lang="en-US" sz="24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After-born or adopted children</a:t>
            </a:r>
          </a:p>
          <a:p>
            <a:pPr marL="342900" indent="-342900">
              <a:spcBef>
                <a:spcPct val="50000"/>
              </a:spcBef>
            </a:pPr>
            <a:endParaRPr lang="en-US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6106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Right of Election Against the Will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362200"/>
            <a:ext cx="8382000" cy="2590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92100" indent="-292100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Election right of a spouse to receive a specific portion or percentage of decedent-spouse estate despite will provisions</a:t>
            </a:r>
          </a:p>
          <a:p>
            <a:pPr marL="292100" indent="-292100">
              <a:buClr>
                <a:srgbClr val="00AE00"/>
              </a:buClr>
              <a:buSzPct val="90000"/>
              <a:buFont typeface="Wingdings" pitchFamily="2" charset="2"/>
              <a:buNone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			</a:t>
            </a:r>
            <a:r>
              <a:rPr lang="en-US" sz="3200" b="0" dirty="0" smtClean="0">
                <a:solidFill>
                  <a:srgbClr val="FC0128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(is not a will contest)</a:t>
            </a:r>
            <a:endParaRPr lang="en-US" sz="3200" b="0" dirty="0">
              <a:solidFill>
                <a:srgbClr val="FC012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292100" indent="-292100">
              <a:buClr>
                <a:srgbClr val="00AE00"/>
              </a:buClr>
              <a:buSzPct val="90000"/>
              <a:buFont typeface="Wingdings" pitchFamily="2" charset="2"/>
              <a:buNone/>
            </a:pPr>
            <a:endParaRPr lang="en-US" sz="3200" b="0" dirty="0" smtClean="0">
              <a:solidFill>
                <a:srgbClr val="FC0128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30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0010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Grounds for Contesting a Will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1219200"/>
            <a:ext cx="5257800" cy="4800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91440" indent="0">
              <a:spcBef>
                <a:spcPts val="6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Incompetent testator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40" indent="0">
              <a:spcBef>
                <a:spcPts val="6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Improper execution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40" indent="0">
              <a:spcBef>
                <a:spcPts val="18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Undue influence/duress</a:t>
            </a:r>
          </a:p>
          <a:p>
            <a:pPr marL="91440" indent="0">
              <a:spcBef>
                <a:spcPts val="18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Fraud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40" indent="0">
              <a:spcBef>
                <a:spcPts val="600"/>
              </a:spcBef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Forgery</a:t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2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91440" indent="0"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Prior revocation</a:t>
            </a: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endParaRPr lang="en-US" sz="3200" b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06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6200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Transfers of Property at Death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295400"/>
            <a:ext cx="7848600" cy="4343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Will</a:t>
            </a:r>
            <a:b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Operation of Law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Joint Tenancy with Right of Survivorship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Intestacy / State Succession Statutes</a:t>
            </a:r>
            <a:b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32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Contract</a:t>
            </a: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Insurance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400" dirty="0" err="1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Antenuptial</a:t>
            </a: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/ Postnuptial Agreement</a:t>
            </a:r>
          </a:p>
          <a:p>
            <a:pPr lvl="1">
              <a:buClrTx/>
              <a:buSzPct val="65000"/>
              <a:buFont typeface="Wingdings 3" pitchFamily="18" charset="2"/>
              <a:buChar char=""/>
            </a:pPr>
            <a:r>
              <a:rPr lang="en-US" sz="24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Retirement Plan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239000" cy="14478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Transfers at Death by Operation of Law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362200"/>
            <a:ext cx="7772400" cy="3505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Joint tenants with right of survivorship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8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Family allowance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8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Homestead allowance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8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Intestacy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2296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Transfers at Death by Contract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2590800"/>
            <a:ext cx="8534400" cy="28956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Life insurance proceeds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Retirement plan death benefits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Ante (pre) nuptial and postnuptial agreements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304800" y="2209800"/>
            <a:ext cx="8610600" cy="160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marL="517525" indent="-517525">
              <a:tabLst>
                <a:tab pos="517525" algn="l"/>
              </a:tabLst>
              <a:defRPr/>
            </a:pPr>
            <a:r>
              <a:rPr lang="en-US" sz="28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Chapter  9</a:t>
            </a:r>
            <a:r>
              <a:rPr lang="en-US" sz="3200" b="1" dirty="0">
                <a:solidFill>
                  <a:schemeClr val="bg2"/>
                </a:solidFill>
                <a:latin typeface="Tahoma" pitchFamily="34" charset="0"/>
                <a:sym typeface="Wingdings 3" pitchFamily="18" charset="2"/>
              </a:rPr>
              <a:t>   </a:t>
            </a:r>
          </a:p>
          <a:p>
            <a:pPr marL="517525" indent="-517525">
              <a:tabLst>
                <a:tab pos="517525" algn="l"/>
              </a:tabLst>
              <a:defRPr/>
            </a:pPr>
            <a:endParaRPr lang="en-US" sz="3200" b="1" dirty="0">
              <a:solidFill>
                <a:schemeClr val="bg2"/>
              </a:solidFill>
              <a:latin typeface="Tahoma" pitchFamily="34" charset="0"/>
              <a:sym typeface="Wingdings 3" pitchFamily="18" charset="2"/>
            </a:endParaRPr>
          </a:p>
          <a:p>
            <a:pPr marL="517525" indent="-517525" algn="ctr">
              <a:tabLst>
                <a:tab pos="517525" algn="l"/>
              </a:tabLst>
              <a:defRPr/>
            </a:pPr>
            <a:r>
              <a:rPr lang="en-US" sz="3600" b="1" dirty="0">
                <a:solidFill>
                  <a:schemeClr val="bg2"/>
                </a:solidFill>
                <a:latin typeface="Tahoma" pitchFamily="34" charset="0"/>
              </a:rPr>
              <a:t>Administration of the Estate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0772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Estate Settlement Process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752600"/>
            <a:ext cx="8229600" cy="38862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  Initial responsibilities (funeral, etc.)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  Probating Will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  Appointment of executor or administrator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  Assembling estate property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5.   Managing estate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6.   Payment of debts and taxes</a:t>
            </a:r>
          </a:p>
          <a:p>
            <a:pPr>
              <a:buFont typeface="Monotype Sorts" pitchFamily="2" charset="2"/>
              <a:buNone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7.   Distributing estate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82296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Advantages of Probate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8153400" cy="329565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Validation of the decedent’s will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6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Executor activities supervised by court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6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 frame established for creditor’s claims 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6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Provides forum for resolving estate issues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229600" cy="7620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Disadvantages of Probate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752600"/>
            <a:ext cx="8763000" cy="41148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Lack of privacy because will becomes matter of 	public record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Time consuming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Court costs result from administration process</a:t>
            </a:r>
            <a:b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Executor commissions and attorney fees are 	generated from probate property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543800" cy="609600"/>
          </a:xfrm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Probate Avoidance Methods</a:t>
            </a:r>
          </a:p>
        </p:txBody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828800"/>
            <a:ext cx="8077200" cy="3962400"/>
          </a:xfrm>
          <a:noFill/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Titling property in joint tenancy with right of 	survivorship or tenancy by the entirety</a:t>
            </a:r>
            <a:b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Property passing by contract</a:t>
            </a:r>
            <a:b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(such as life insurance, IRAs, pension plan benefits, etc.   	passes outside of probate)</a:t>
            </a:r>
            <a:br>
              <a:rPr lang="en-US" sz="20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9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Totten Trusts &amp; POD Accounts </a:t>
            </a: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Transferring property by deed</a:t>
            </a:r>
            <a: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sz="24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en-US" sz="10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bg2"/>
              </a:buClr>
              <a:buSzPct val="90000"/>
              <a:buFont typeface="Wingdings" pitchFamily="2" charset="2"/>
              <a:buChar char="§"/>
            </a:pPr>
            <a:r>
              <a:rPr lang="en-US" sz="2600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Living Trusts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78232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u="sng" dirty="0">
                <a:solidFill>
                  <a:schemeClr val="bg2"/>
                </a:solidFill>
                <a:latin typeface="Tahoma" pitchFamily="34" charset="0"/>
              </a:rPr>
              <a:t>Executor</a:t>
            </a:r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:</a:t>
            </a:r>
            <a:r>
              <a:rPr lang="en-US" sz="3200" dirty="0">
                <a:solidFill>
                  <a:schemeClr val="bg2"/>
                </a:solidFill>
                <a:latin typeface="Tahoma" pitchFamily="34" charset="0"/>
              </a:rPr>
              <a:t> </a:t>
            </a:r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Individual or institution </a:t>
            </a:r>
          </a:p>
          <a:p>
            <a:r>
              <a:rPr lang="en-US" sz="3200" b="1" dirty="0">
                <a:solidFill>
                  <a:schemeClr val="bg2"/>
                </a:solidFill>
                <a:latin typeface="Tahoma" pitchFamily="34" charset="0"/>
              </a:rPr>
              <a:t>  charged with management of estate</a:t>
            </a:r>
            <a:endParaRPr lang="en-US" sz="3200" dirty="0">
              <a:solidFill>
                <a:schemeClr val="bg2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7772400" cy="685800"/>
          </a:xfrm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Appointment</a:t>
            </a:r>
            <a:r>
              <a:rPr lang="en-US" dirty="0" smtClean="0">
                <a:solidFill>
                  <a:schemeClr val="bg2"/>
                </a:solidFill>
              </a:rPr>
              <a:t> </a:t>
            </a:r>
            <a:r>
              <a:rPr lang="en-US" sz="3600" i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Process</a:t>
            </a:r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981200"/>
            <a:ext cx="8610600" cy="41148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Executor or administrator appointed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sz="1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Bond posted or waived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sz="1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Letters testamentary issued by court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sz="1400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Advertising (publication) of estate’s existence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09600"/>
          </a:xfrm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Assembles Estate Property</a:t>
            </a:r>
          </a:p>
        </p:txBody>
      </p:sp>
      <p:sp>
        <p:nvSpPr>
          <p:cNvPr id="55299" name="Text Box 9"/>
          <p:cNvSpPr txBox="1">
            <a:spLocks noChangeArrowheads="1"/>
          </p:cNvSpPr>
          <p:nvPr/>
        </p:nvSpPr>
        <p:spPr bwMode="auto">
          <a:xfrm>
            <a:off x="0" y="1947863"/>
            <a:ext cx="9144000" cy="22467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SzPct val="50000"/>
              <a:buFont typeface="Wingdings" pitchFamily="2" charset="2"/>
              <a:buChar char="n"/>
            </a:pPr>
            <a:r>
              <a:rPr lang="en-US" sz="2800" b="1" dirty="0">
                <a:solidFill>
                  <a:schemeClr val="bg2"/>
                </a:solidFill>
                <a:latin typeface="Arial" charset="0"/>
              </a:rPr>
              <a:t>  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Gathers, safeguards, and manages all assets</a:t>
            </a:r>
          </a:p>
          <a:p>
            <a:pPr>
              <a:buSzPct val="50000"/>
              <a:buFont typeface="Wingdings" pitchFamily="2" charset="2"/>
              <a:buChar char="n"/>
            </a:pPr>
            <a:endParaRPr lang="en-US" sz="2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50000"/>
              <a:buFont typeface="Wingdings" pitchFamily="2" charset="2"/>
              <a:buChar char="n"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Searches safe deposit box(</a:t>
            </a:r>
            <a:r>
              <a:rPr lang="en-US" sz="2800" dirty="0" err="1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</a:t>
            </a: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>
              <a:buSzPct val="50000"/>
              <a:buFont typeface="Wingdings" pitchFamily="2" charset="2"/>
              <a:buChar char="n"/>
            </a:pPr>
            <a:endParaRPr lang="en-US" sz="2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SzPct val="50000"/>
              <a:buFont typeface="Wingdings" pitchFamily="2" charset="2"/>
              <a:buChar char="n"/>
            </a:pPr>
            <a:r>
              <a:rPr lang="en-US" sz="2800" dirty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Makes claim for life insurance/qualified plan </a:t>
            </a:r>
            <a:r>
              <a:rPr lang="en-US" sz="280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benefits</a:t>
            </a:r>
            <a:endParaRPr lang="en-US" sz="2800" dirty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09600"/>
          </a:xfrm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Manages the Estate</a:t>
            </a:r>
          </a:p>
        </p:txBody>
      </p:sp>
      <p:sp>
        <p:nvSpPr>
          <p:cNvPr id="56323" name="Rectangle 205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057400"/>
            <a:ext cx="7772400" cy="28956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Opens estate accounts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Values assets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Obtains legal and accounting services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609600"/>
          </a:xfrm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Pays Debts and Taxes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33600"/>
            <a:ext cx="8077200" cy="28956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SzPct val="8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Pays bills and debts in appropriate order</a:t>
            </a:r>
          </a:p>
          <a:p>
            <a:pPr>
              <a:buClrTx/>
              <a:buSzPct val="80000"/>
              <a:buFont typeface="Wingdings" pitchFamily="2" charset="2"/>
              <a:buChar char="§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80000"/>
              <a:buFont typeface="Wingdings" pitchFamily="2" charset="2"/>
              <a:buChar char="§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Files tax returns and pays taxes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457200"/>
            <a:ext cx="7772400" cy="533400"/>
          </a:xfrm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>
              <a:buClr>
                <a:schemeClr val="tx1"/>
              </a:buClr>
              <a:defRPr/>
            </a:pPr>
            <a:r>
              <a:rPr lang="en-US" sz="3600" i="0" dirty="0" smtClean="0">
                <a:solidFill>
                  <a:schemeClr val="bg2"/>
                </a:solidFill>
                <a:latin typeface="Tahoma" pitchFamily="34" charset="0"/>
              </a:rPr>
              <a:t>Distributes Estate Assets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286000"/>
            <a:ext cx="7772400" cy="2590800"/>
          </a:xfrm>
          <a:noFill/>
          <a:ln w="1270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Files accounting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Obtains releases and receipts</a:t>
            </a:r>
          </a:p>
          <a:p>
            <a:pPr>
              <a:buClrTx/>
              <a:buSzPct val="50000"/>
              <a:buFont typeface="Wingdings" pitchFamily="2" charset="2"/>
              <a:buChar char="n"/>
            </a:pPr>
            <a:endParaRPr lang="en-US" b="0" dirty="0" smtClean="0">
              <a:solidFill>
                <a:schemeClr val="bg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buClrTx/>
              <a:buSzPct val="50000"/>
              <a:buFont typeface="Wingdings" pitchFamily="2" charset="2"/>
              <a:buChar char="n"/>
            </a:pPr>
            <a:r>
              <a:rPr lang="en-US" b="0" dirty="0" smtClean="0">
                <a:solidFill>
                  <a:schemeClr val="bg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Receives disclaimers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ropstrs">
  <a:themeElements>
    <a:clrScheme name="">
      <a:dk1>
        <a:srgbClr val="000000"/>
      </a:dk1>
      <a:lt1>
        <a:srgbClr val="FFFFFF"/>
      </a:lt1>
      <a:dk2>
        <a:srgbClr val="081D58"/>
      </a:dk2>
      <a:lt2>
        <a:srgbClr val="FAFD00"/>
      </a:lt2>
      <a:accent1>
        <a:srgbClr val="D08B00"/>
      </a:accent1>
      <a:accent2>
        <a:srgbClr val="FFDD97"/>
      </a:accent2>
      <a:accent3>
        <a:srgbClr val="AAABB4"/>
      </a:accent3>
      <a:accent4>
        <a:srgbClr val="DADADA"/>
      </a:accent4>
      <a:accent5>
        <a:srgbClr val="E4C4AA"/>
      </a:accent5>
      <a:accent6>
        <a:srgbClr val="E7C888"/>
      </a:accent6>
      <a:hlink>
        <a:srgbClr val="A2FFA3"/>
      </a:hlink>
      <a:folHlink>
        <a:srgbClr val="063DE8"/>
      </a:folHlink>
    </a:clrScheme>
    <a:fontScheme name="dropst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ropst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ropstr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ropstr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dropstrs.ppt</Template>
  <TotalTime>2189</TotalTime>
  <Pages>22</Pages>
  <Words>1577</Words>
  <Application>Microsoft Macintosh PowerPoint</Application>
  <PresentationFormat>On-screen Show (4:3)</PresentationFormat>
  <Paragraphs>482</Paragraphs>
  <Slides>73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4" baseType="lpstr">
      <vt:lpstr>dropstrs</vt:lpstr>
      <vt:lpstr>PowerPoint Presentation</vt:lpstr>
      <vt:lpstr>PowerPoint Presentation</vt:lpstr>
      <vt:lpstr>Purpose, Nature, Scope of Gift Tax</vt:lpstr>
      <vt:lpstr>The Advantages of Gifting</vt:lpstr>
      <vt:lpstr>The Advantages of Gifting (continued)</vt:lpstr>
      <vt:lpstr>Appreciation Avoids Estate Tax</vt:lpstr>
      <vt:lpstr>PowerPoint Presentation</vt:lpstr>
      <vt:lpstr>PowerPoint Presentation</vt:lpstr>
      <vt:lpstr>Annual Exclusion Example</vt:lpstr>
      <vt:lpstr>Present/Future Interest Example</vt:lpstr>
      <vt:lpstr>Crummey Demand Powers</vt:lpstr>
      <vt:lpstr>Super Annual Exclusion</vt:lpstr>
      <vt:lpstr>Gift Splitting Example 2013</vt:lpstr>
      <vt:lpstr>Ways to Transfer  Cared-for Gifts to Minors</vt:lpstr>
      <vt:lpstr>Ways to Transfer  Cared-for Gifts to Minors (continued)</vt:lpstr>
      <vt:lpstr>Ways to Transfer  Cared-for Gifts to Minors (continued)</vt:lpstr>
      <vt:lpstr>Marital Deduction Requirements</vt:lpstr>
      <vt:lpstr>Terminable Interest Rule</vt:lpstr>
      <vt:lpstr>Terminable Interest Rule (continued)</vt:lpstr>
      <vt:lpstr>Qualified Charities</vt:lpstr>
      <vt:lpstr>Taxable Gifts Calculation Example</vt:lpstr>
      <vt:lpstr>Gift Tax Payable Calculation Steps</vt:lpstr>
      <vt:lpstr>Gift Tax Calculation</vt:lpstr>
      <vt:lpstr>PowerPoint Presentation</vt:lpstr>
      <vt:lpstr>PowerPoint Presentation</vt:lpstr>
      <vt:lpstr>Reporting Gifts &amp; Paying Gift Tax</vt:lpstr>
      <vt:lpstr>Gift and Income Tax Systems</vt:lpstr>
      <vt:lpstr>Gift and Income Tax Systems continued</vt:lpstr>
      <vt:lpstr>Gift and Estate Tax Systems</vt:lpstr>
      <vt:lpstr>Basis of Gifted Property</vt:lpstr>
      <vt:lpstr>Carryover Basis Example</vt:lpstr>
      <vt:lpstr>Increased Carryover Basis                  of Gifted Property</vt:lpstr>
      <vt:lpstr>Carryover Basis Example</vt:lpstr>
      <vt:lpstr>Gift Selection</vt:lpstr>
      <vt:lpstr>Gift Selection (continued)                                        </vt:lpstr>
      <vt:lpstr>PowerPoint Presentation</vt:lpstr>
      <vt:lpstr>Last Testament - Will</vt:lpstr>
      <vt:lpstr>Fiduciaries of Estates</vt:lpstr>
      <vt:lpstr>Executor Duties</vt:lpstr>
      <vt:lpstr>Wills</vt:lpstr>
      <vt:lpstr>Intestate Succession Example</vt:lpstr>
      <vt:lpstr>Intestate Succession - Escheats</vt:lpstr>
      <vt:lpstr>Common Will Contents </vt:lpstr>
      <vt:lpstr>Advantages of a Valid Will</vt:lpstr>
      <vt:lpstr>Advantages of a Valid Will (continued)</vt:lpstr>
      <vt:lpstr>General Will Requirements</vt:lpstr>
      <vt:lpstr>Types of Wills</vt:lpstr>
      <vt:lpstr>Self-Proving Will</vt:lpstr>
      <vt:lpstr>Testamentary Trusts</vt:lpstr>
      <vt:lpstr>Pour-Over Trusts</vt:lpstr>
      <vt:lpstr>Will Distribution Methods</vt:lpstr>
      <vt:lpstr>Will Distribution Example</vt:lpstr>
      <vt:lpstr>Will Distribution Example (continued)</vt:lpstr>
      <vt:lpstr>Will Distribution Example (continued)</vt:lpstr>
      <vt:lpstr>Codicil</vt:lpstr>
      <vt:lpstr>Revocation of a Will</vt:lpstr>
      <vt:lpstr>Revocation of a Will (continued)</vt:lpstr>
      <vt:lpstr>Right of Election Against the Will</vt:lpstr>
      <vt:lpstr>Grounds for Contesting a Will</vt:lpstr>
      <vt:lpstr>Transfers of Property at Death</vt:lpstr>
      <vt:lpstr>Transfers at Death by Operation of Law</vt:lpstr>
      <vt:lpstr>Transfers at Death by Contract</vt:lpstr>
      <vt:lpstr>PowerPoint Presentation</vt:lpstr>
      <vt:lpstr>Estate Settlement Process</vt:lpstr>
      <vt:lpstr>Advantages of Probate</vt:lpstr>
      <vt:lpstr>Disadvantages of Probate</vt:lpstr>
      <vt:lpstr>Probate Avoidance Methods</vt:lpstr>
      <vt:lpstr>PowerPoint Presentation</vt:lpstr>
      <vt:lpstr>Appointment Process</vt:lpstr>
      <vt:lpstr>Assembles Estate Property</vt:lpstr>
      <vt:lpstr>Manages the Estate</vt:lpstr>
      <vt:lpstr>Pays Debts and Taxes</vt:lpstr>
      <vt:lpstr>Distributes Estate Assets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Assignment 3</dc:title>
  <dc:creator>C. Fontaine</dc:creator>
  <cp:lastModifiedBy>Emily Mcneil</cp:lastModifiedBy>
  <cp:revision>281</cp:revision>
  <cp:lastPrinted>2004-11-18T16:04:11Z</cp:lastPrinted>
  <dcterms:created xsi:type="dcterms:W3CDTF">1997-02-04T19:49:50Z</dcterms:created>
  <dcterms:modified xsi:type="dcterms:W3CDTF">2020-04-25T18:53:09Z</dcterms:modified>
</cp:coreProperties>
</file>